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6"/>
  </p:notesMasterIdLst>
  <p:sldIdLst>
    <p:sldId id="399" r:id="rId2"/>
    <p:sldId id="452" r:id="rId3"/>
    <p:sldId id="458" r:id="rId4"/>
    <p:sldId id="472" r:id="rId5"/>
    <p:sldId id="449" r:id="rId6"/>
    <p:sldId id="404" r:id="rId7"/>
    <p:sldId id="453" r:id="rId8"/>
    <p:sldId id="471" r:id="rId9"/>
    <p:sldId id="464" r:id="rId10"/>
    <p:sldId id="465" r:id="rId11"/>
    <p:sldId id="457" r:id="rId12"/>
    <p:sldId id="468" r:id="rId13"/>
    <p:sldId id="459" r:id="rId14"/>
    <p:sldId id="456" r:id="rId15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1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5" orient="horz" pos="9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1E9"/>
    <a:srgbClr val="0000FF"/>
    <a:srgbClr val="D5E3CF"/>
    <a:srgbClr val="70AD47"/>
    <a:srgbClr val="FF0000"/>
    <a:srgbClr val="336600"/>
    <a:srgbClr val="33CC33"/>
    <a:srgbClr val="FF6600"/>
    <a:srgbClr val="0033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95355" autoAdjust="0"/>
  </p:normalViewPr>
  <p:slideViewPr>
    <p:cSldViewPr>
      <p:cViewPr varScale="1">
        <p:scale>
          <a:sx n="63" d="100"/>
          <a:sy n="63" d="100"/>
        </p:scale>
        <p:origin x="672" y="64"/>
      </p:cViewPr>
      <p:guideLst>
        <p:guide orient="horz" pos="2160"/>
        <p:guide pos="211"/>
        <p:guide orient="horz" pos="636"/>
        <p:guide pos="7469"/>
        <p:guide orient="horz" pos="91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B879F-0D38-4414-A2EB-8945981834A9}" type="datetimeFigureOut">
              <a:rPr lang="zh-TW" altLang="en-US" smtClean="0"/>
              <a:pPr/>
              <a:t>2024/4/2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D8417-6946-41B0-A5DB-38FA3CFE386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253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D8417-6946-41B0-A5DB-38FA3CFE386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596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D8417-6946-41B0-A5DB-38FA3CFE386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6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AD8417-6946-41B0-A5DB-38FA3CFE386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94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24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6000" y="972000"/>
            <a:ext cx="11040000" cy="54000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1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6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2063750" y="285728"/>
            <a:ext cx="8064697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76000" y="971999"/>
            <a:ext cx="110400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1582400" y="6492876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C6F61A8-7502-4965-B5E0-4EA75C5A985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0" name="直線接點 9"/>
          <p:cNvCxnSpPr/>
          <p:nvPr userDrawn="1"/>
        </p:nvCxnSpPr>
        <p:spPr>
          <a:xfrm>
            <a:off x="1439334" y="836613"/>
            <a:ext cx="931333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圖片 6">
            <a:extLst>
              <a:ext uri="{FF2B5EF4-FFF2-40B4-BE49-F238E27FC236}">
                <a16:creationId xmlns:a16="http://schemas.microsoft.com/office/drawing/2014/main" id="{0891BED2-C9C0-44F8-BA76-DF30DF949F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8" t="42857" r="8032" b="42667"/>
          <a:stretch/>
        </p:blipFill>
        <p:spPr>
          <a:xfrm>
            <a:off x="119336" y="406198"/>
            <a:ext cx="1810664" cy="30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96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rgbClr val="002060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 txBox="1">
            <a:spLocks/>
          </p:cNvSpPr>
          <p:nvPr/>
        </p:nvSpPr>
        <p:spPr>
          <a:xfrm>
            <a:off x="2387588" y="2204864"/>
            <a:ext cx="7416824" cy="211956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計畫名稱：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○ ○ ○ ○ ○ ○○</a:t>
            </a:r>
          </a:p>
        </p:txBody>
      </p:sp>
      <p:sp>
        <p:nvSpPr>
          <p:cNvPr id="12" name="子標題 2"/>
          <p:cNvSpPr txBox="1">
            <a:spLocks/>
          </p:cNvSpPr>
          <p:nvPr/>
        </p:nvSpPr>
        <p:spPr>
          <a:xfrm>
            <a:off x="4223792" y="4815627"/>
            <a:ext cx="4032448" cy="185373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提案企業：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 ○ ○ ○ ○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簡報人：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 ○ ○ ○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簡報日期：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113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年○ ○月○ ○日</a:t>
            </a:r>
            <a:endParaRPr lang="en-US" altLang="zh-TW" sz="2000" b="1" dirty="0">
              <a:latin typeface="Arial" pitchFamily="34" charset="0"/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3" name="圓角矩形 12"/>
          <p:cNvSpPr>
            <a:spLocks noChangeArrowheads="1"/>
          </p:cNvSpPr>
          <p:nvPr/>
        </p:nvSpPr>
        <p:spPr bwMode="auto">
          <a:xfrm>
            <a:off x="335360" y="476672"/>
            <a:ext cx="5184576" cy="101566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ts val="600"/>
              </a:spcBef>
            </a:pPr>
            <a:r>
              <a:rPr lang="zh-TW" altLang="en-US" b="1" dirty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</a:rPr>
              <a:t>「商業服務業智慧減碳補助計畫」提案審查會議</a:t>
            </a:r>
            <a:endParaRPr lang="en-US" altLang="zh-TW" b="1" dirty="0">
              <a:solidFill>
                <a:prstClr val="black"/>
              </a:solidFill>
              <a:latin typeface="Arial" pitchFamily="34" charset="0"/>
              <a:ea typeface="微軟正黑體" pitchFamily="34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b="1" dirty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</a:rPr>
              <a:t>提案類別：整合應用服務類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0A0C01E-BCE2-423C-A95C-FE4E3E9FCB34}"/>
              </a:ext>
            </a:extLst>
          </p:cNvPr>
          <p:cNvSpPr/>
          <p:nvPr/>
        </p:nvSpPr>
        <p:spPr>
          <a:xfrm>
            <a:off x="7230361" y="354856"/>
            <a:ext cx="46262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rgbClr val="C00000"/>
                </a:solidFill>
              </a:rPr>
              <a:t>本簡報範例所提列之內容均須填寫，</a:t>
            </a:r>
            <a:endParaRPr lang="en-US" altLang="zh-TW" sz="2000" b="1" dirty="0">
              <a:solidFill>
                <a:srgbClr val="C00000"/>
              </a:solidFill>
            </a:endParaRPr>
          </a:p>
          <a:p>
            <a:r>
              <a:rPr lang="zh-TW" altLang="en-US" sz="2000" b="1" dirty="0">
                <a:solidFill>
                  <a:srgbClr val="C00000"/>
                </a:solidFill>
              </a:rPr>
              <a:t>然呈現方式可依需求自行調整，</a:t>
            </a:r>
            <a:endParaRPr lang="en-US" altLang="zh-TW" sz="2000" b="1" dirty="0">
              <a:solidFill>
                <a:srgbClr val="C00000"/>
              </a:solidFill>
            </a:endParaRPr>
          </a:p>
          <a:p>
            <a:r>
              <a:rPr lang="zh-TW" altLang="en-US" sz="2000" b="1" dirty="0">
                <a:solidFill>
                  <a:srgbClr val="C00000"/>
                </a:solidFill>
              </a:rPr>
              <a:t>另如需增加簡報論述，亦可自行增列。</a:t>
            </a:r>
          </a:p>
        </p:txBody>
      </p:sp>
    </p:spTree>
    <p:extLst>
      <p:ext uri="{BB962C8B-B14F-4D97-AF65-F5344CB8AC3E}">
        <p14:creationId xmlns:p14="http://schemas.microsoft.com/office/powerpoint/2010/main" val="3626150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柒、執行時程及預定查核點說明 </a:t>
            </a:r>
            <a:r>
              <a:rPr lang="en-US" altLang="zh-TW" i="1" dirty="0"/>
              <a:t>2/2</a:t>
            </a:r>
            <a:endParaRPr lang="zh-TW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2A91AD-25D5-4162-9ECF-732D57C2B9A0}"/>
              </a:ext>
            </a:extLst>
          </p:cNvPr>
          <p:cNvSpPr txBox="1">
            <a:spLocks noChangeArrowheads="1"/>
          </p:cNvSpPr>
          <p:nvPr/>
        </p:nvSpPr>
        <p:spPr>
          <a:xfrm>
            <a:off x="1956000" y="0"/>
            <a:ext cx="3528392" cy="432048"/>
          </a:xfrm>
          <a:prstGeom prst="rect">
            <a:avLst/>
          </a:prstGeom>
          <a:scene3d>
            <a:camera prst="orthographicFront">
              <a:rot lat="20699999" lon="0" rev="0"/>
            </a:camera>
            <a:lightRig rig="threePt" dir="t"/>
          </a:scene3d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zh-TW" altLang="en-US" sz="12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A18A634D-050D-43C2-86DD-3CD11EDE0DC5}"/>
              </a:ext>
            </a:extLst>
          </p:cNvPr>
          <p:cNvSpPr txBox="1"/>
          <p:nvPr/>
        </p:nvSpPr>
        <p:spPr>
          <a:xfrm>
            <a:off x="340832" y="1017603"/>
            <a:ext cx="6270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二、預定查核點說明 ：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30029FF-CA52-4D2E-93D3-450FEE7F7E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89982"/>
              </p:ext>
            </p:extLst>
          </p:nvPr>
        </p:nvGraphicFramePr>
        <p:xfrm>
          <a:off x="330200" y="1453126"/>
          <a:ext cx="11526839" cy="2160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86077">
                  <a:extLst>
                    <a:ext uri="{9D8B030D-6E8A-4147-A177-3AD203B41FA5}">
                      <a16:colId xmlns:a16="http://schemas.microsoft.com/office/drawing/2014/main" val="721360049"/>
                    </a:ext>
                  </a:extLst>
                </a:gridCol>
                <a:gridCol w="1222006">
                  <a:extLst>
                    <a:ext uri="{9D8B030D-6E8A-4147-A177-3AD203B41FA5}">
                      <a16:colId xmlns:a16="http://schemas.microsoft.com/office/drawing/2014/main" val="1128392949"/>
                    </a:ext>
                  </a:extLst>
                </a:gridCol>
                <a:gridCol w="872862">
                  <a:extLst>
                    <a:ext uri="{9D8B030D-6E8A-4147-A177-3AD203B41FA5}">
                      <a16:colId xmlns:a16="http://schemas.microsoft.com/office/drawing/2014/main" val="1853509936"/>
                    </a:ext>
                  </a:extLst>
                </a:gridCol>
                <a:gridCol w="4422947">
                  <a:extLst>
                    <a:ext uri="{9D8B030D-6E8A-4147-A177-3AD203B41FA5}">
                      <a16:colId xmlns:a16="http://schemas.microsoft.com/office/drawing/2014/main" val="1596552768"/>
                    </a:ext>
                  </a:extLst>
                </a:gridCol>
                <a:gridCol w="4422947">
                  <a:extLst>
                    <a:ext uri="{9D8B030D-6E8A-4147-A177-3AD203B41FA5}">
                      <a16:colId xmlns:a16="http://schemas.microsoft.com/office/drawing/2014/main" val="42818791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編號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完成日期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比重</a:t>
                      </a:r>
                      <a:r>
                        <a:rPr lang="en-US" sz="1400" kern="100" dirty="0">
                          <a:effectLst/>
                        </a:rPr>
                        <a:t>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查核內容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dirty="0"/>
                        <a:t>查核資料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extLst>
                  <a:ext uri="{0D108BD9-81ED-4DB2-BD59-A6C34878D82A}">
                    <a16:rowId xmlns:a16="http://schemas.microsoft.com/office/drawing/2014/main" val="299582684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A1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年</a:t>
                      </a:r>
                      <a:r>
                        <a:rPr lang="zh-TW" altLang="en-US" sz="1400" kern="100" dirty="0">
                          <a:effectLst/>
                        </a:rPr>
                        <a:t> </a:t>
                      </a:r>
                      <a:r>
                        <a:rPr lang="zh-TW" sz="1400" kern="100" dirty="0">
                          <a:effectLst/>
                        </a:rPr>
                        <a:t> 月</a:t>
                      </a:r>
                      <a:r>
                        <a:rPr lang="zh-TW" altLang="en-US" sz="1400" kern="100" dirty="0">
                          <a:effectLst/>
                        </a:rPr>
                        <a:t> </a:t>
                      </a:r>
                      <a:r>
                        <a:rPr lang="zh-TW" sz="1400" kern="100" dirty="0">
                          <a:effectLst/>
                        </a:rPr>
                        <a:t> 日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effectLst/>
                          <a:highlight>
                            <a:srgbClr val="D3D3D3"/>
                          </a:highlight>
                        </a:rPr>
                        <a:t>（例：系統測試完成、系統上線使用、系統驗收等）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effectLst/>
                          <a:highlight>
                            <a:srgbClr val="D3D3D3"/>
                          </a:highlight>
                        </a:rPr>
                        <a:t>（例：</a:t>
                      </a:r>
                      <a:r>
                        <a:rPr lang="zh-TW" altLang="en-US" sz="1000" kern="100" dirty="0">
                          <a:effectLst/>
                          <a:highlight>
                            <a:srgbClr val="D3D3D3"/>
                          </a:highlight>
                        </a:rPr>
                        <a:t>系統驗收單、系統截圖等</a:t>
                      </a:r>
                      <a:r>
                        <a:rPr lang="zh-TW" sz="1000" kern="100" dirty="0">
                          <a:effectLst/>
                          <a:highlight>
                            <a:srgbClr val="D3D3D3"/>
                          </a:highlight>
                        </a:rPr>
                        <a:t>）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extLst>
                  <a:ext uri="{0D108BD9-81ED-4DB2-BD59-A6C34878D82A}">
                    <a16:rowId xmlns:a16="http://schemas.microsoft.com/office/drawing/2014/main" val="337837853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A2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年</a:t>
                      </a:r>
                      <a:r>
                        <a:rPr lang="zh-TW" altLang="en-US" sz="1400" kern="100" dirty="0">
                          <a:effectLst/>
                        </a:rPr>
                        <a:t> </a:t>
                      </a:r>
                      <a:r>
                        <a:rPr lang="zh-TW" sz="1400" kern="100" dirty="0">
                          <a:effectLst/>
                        </a:rPr>
                        <a:t> 月</a:t>
                      </a:r>
                      <a:r>
                        <a:rPr lang="zh-TW" altLang="en-US" sz="1400" kern="100" dirty="0">
                          <a:effectLst/>
                        </a:rPr>
                        <a:t> </a:t>
                      </a:r>
                      <a:r>
                        <a:rPr lang="zh-TW" sz="1400" kern="100" dirty="0">
                          <a:effectLst/>
                        </a:rPr>
                        <a:t> 日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extLst>
                  <a:ext uri="{0D108BD9-81ED-4DB2-BD59-A6C34878D82A}">
                    <a16:rowId xmlns:a16="http://schemas.microsoft.com/office/drawing/2014/main" val="17871657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…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年</a:t>
                      </a:r>
                      <a:r>
                        <a:rPr lang="zh-TW" altLang="en-US" sz="1400" kern="100" dirty="0">
                          <a:effectLst/>
                        </a:rPr>
                        <a:t> </a:t>
                      </a:r>
                      <a:r>
                        <a:rPr lang="zh-TW" sz="1400" kern="100" dirty="0">
                          <a:effectLst/>
                        </a:rPr>
                        <a:t> 月 </a:t>
                      </a:r>
                      <a:r>
                        <a:rPr lang="zh-TW" altLang="en-US" sz="1400" kern="100" dirty="0">
                          <a:effectLst/>
                        </a:rPr>
                        <a:t> </a:t>
                      </a:r>
                      <a:r>
                        <a:rPr lang="zh-TW" sz="1400" kern="100" dirty="0">
                          <a:effectLst/>
                        </a:rPr>
                        <a:t>日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493" marR="17493" marT="0" marB="0" anchor="ctr"/>
                </a:tc>
                <a:extLst>
                  <a:ext uri="{0D108BD9-81ED-4DB2-BD59-A6C34878D82A}">
                    <a16:rowId xmlns:a16="http://schemas.microsoft.com/office/drawing/2014/main" val="3363449134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99CB5F2D-8947-4238-9DC7-7F0B4E9298E3}"/>
              </a:ext>
            </a:extLst>
          </p:cNvPr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C9342F8-3D74-440E-917D-42CD85D1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70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捌、預期效益 </a:t>
            </a:r>
            <a:r>
              <a:rPr lang="en-US" altLang="zh-TW" sz="2000" i="1" dirty="0"/>
              <a:t>1/3</a:t>
            </a:r>
            <a:endParaRPr lang="zh-TW" altLang="en-US" i="1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CB95261-2245-48F6-9E5F-4A9A6A96298C}"/>
              </a:ext>
            </a:extLst>
          </p:cNvPr>
          <p:cNvSpPr txBox="1"/>
          <p:nvPr/>
        </p:nvSpPr>
        <p:spPr>
          <a:xfrm>
            <a:off x="334963" y="1009650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/>
              <a:t>一、執行成效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67A268F-A716-4288-8E50-080B6F07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10</a:t>
            </a:fld>
            <a:endParaRPr lang="zh-TW" altLang="en-US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2975770-16D0-4704-BBDE-F7654D8B6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813510"/>
              </p:ext>
            </p:extLst>
          </p:nvPr>
        </p:nvGraphicFramePr>
        <p:xfrm>
          <a:off x="334963" y="1457325"/>
          <a:ext cx="11522075" cy="3375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230">
                  <a:extLst>
                    <a:ext uri="{9D8B030D-6E8A-4147-A177-3AD203B41FA5}">
                      <a16:colId xmlns:a16="http://schemas.microsoft.com/office/drawing/2014/main" val="804176484"/>
                    </a:ext>
                  </a:extLst>
                </a:gridCol>
                <a:gridCol w="3724307">
                  <a:extLst>
                    <a:ext uri="{9D8B030D-6E8A-4147-A177-3AD203B41FA5}">
                      <a16:colId xmlns:a16="http://schemas.microsoft.com/office/drawing/2014/main" val="912107874"/>
                    </a:ext>
                  </a:extLst>
                </a:gridCol>
                <a:gridCol w="5004538">
                  <a:extLst>
                    <a:ext uri="{9D8B030D-6E8A-4147-A177-3AD203B41FA5}">
                      <a16:colId xmlns:a16="http://schemas.microsoft.com/office/drawing/2014/main" val="94406509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關鍵績效指標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預期達成目標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計算公式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314655"/>
                  </a:ext>
                </a:extLst>
              </a:tr>
              <a:tr h="1308463">
                <a:tc>
                  <a:txBody>
                    <a:bodyPr/>
                    <a:lstStyle/>
                    <a:p>
                      <a:r>
                        <a:rPr lang="zh-TW" altLang="en-US" dirty="0"/>
                        <a:t>體驗人次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（單位</a:t>
                      </a:r>
                      <a:r>
                        <a:rPr lang="en-US" altLang="zh-TW" dirty="0"/>
                        <a:t>:</a:t>
                      </a:r>
                      <a:r>
                        <a:rPr lang="zh-TW" altLang="en-US" dirty="0"/>
                        <a:t>人次） </a:t>
                      </a:r>
                      <a:endParaRPr lang="en-US" altLang="zh-TW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solidFill>
                            <a:srgbClr val="C00000"/>
                          </a:solidFill>
                        </a:rPr>
                        <a:t>請以數字表達，勿用百分比。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定義：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計算公式：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驗證方式：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598689"/>
                  </a:ext>
                </a:extLst>
              </a:tr>
              <a:tr h="1526540">
                <a:tc>
                  <a:txBody>
                    <a:bodyPr/>
                    <a:lstStyle/>
                    <a:p>
                      <a:r>
                        <a:rPr lang="zh-TW" altLang="en-US" dirty="0"/>
                        <a:t>降低碳排放量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（單位</a:t>
                      </a:r>
                      <a:r>
                        <a:rPr lang="en-US" altLang="zh-TW" dirty="0"/>
                        <a:t>:</a:t>
                      </a:r>
                      <a:r>
                        <a:rPr lang="zh-TW" altLang="en-US" dirty="0"/>
                        <a:t>公噸） </a:t>
                      </a:r>
                      <a:endParaRPr lang="en-US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solidFill>
                            <a:srgbClr val="C00000"/>
                          </a:solidFill>
                        </a:rPr>
                        <a:t>請以數字表達，勿用百分比。</a:t>
                      </a:r>
                      <a:endParaRPr lang="zh-TW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定義：</a:t>
                      </a:r>
                      <a:r>
                        <a:rPr lang="zh-TW" altLang="en-US" sz="1600" b="1" dirty="0">
                          <a:solidFill>
                            <a:srgbClr val="C00000"/>
                          </a:solidFill>
                        </a:rPr>
                        <a:t>例如節電、節油等</a:t>
                      </a:r>
                      <a:endParaRPr lang="en-US" altLang="zh-TW" sz="1600" b="1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計算公式：</a:t>
                      </a:r>
                      <a:r>
                        <a:rPr lang="zh-TW" altLang="en-US" sz="1600" b="1" dirty="0">
                          <a:solidFill>
                            <a:srgbClr val="C00000"/>
                          </a:solidFill>
                        </a:rPr>
                        <a:t>各減碳項目輔導前後差異</a:t>
                      </a:r>
                      <a:r>
                        <a:rPr lang="en-US" altLang="zh-TW" sz="1600" b="1" dirty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zh-TW" altLang="en-US" sz="1600" b="1" dirty="0">
                          <a:solidFill>
                            <a:srgbClr val="C00000"/>
                          </a:solidFill>
                        </a:rPr>
                        <a:t>碳排係數後加總</a:t>
                      </a:r>
                      <a:endParaRPr lang="en-US" altLang="zh-TW" sz="1600" b="1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驗證方式：</a:t>
                      </a:r>
                      <a:endParaRPr lang="zh-TW" alt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7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258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捌、預期效益 </a:t>
            </a:r>
            <a:r>
              <a:rPr lang="en-US" altLang="zh-TW" sz="2000" i="1" dirty="0"/>
              <a:t>2/3</a:t>
            </a:r>
            <a:endParaRPr lang="zh-TW" altLang="en-US" i="1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CB95261-2245-48F6-9E5F-4A9A6A96298C}"/>
              </a:ext>
            </a:extLst>
          </p:cNvPr>
          <p:cNvSpPr txBox="1"/>
          <p:nvPr/>
        </p:nvSpPr>
        <p:spPr>
          <a:xfrm>
            <a:off x="334963" y="1028155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/>
              <a:t>二、減碳項目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62460A9-0E7F-4178-8FC3-2587246EA4B9}"/>
              </a:ext>
            </a:extLst>
          </p:cNvPr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6439E20-AF43-44CE-9152-F9623CD0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11</a:t>
            </a:fld>
            <a:endParaRPr lang="zh-TW" altLang="en-US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741235F-E82A-41D2-AC28-C9ED92FCF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25101"/>
              </p:ext>
            </p:extLst>
          </p:nvPr>
        </p:nvGraphicFramePr>
        <p:xfrm>
          <a:off x="341859" y="1457325"/>
          <a:ext cx="11515178" cy="168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026">
                  <a:extLst>
                    <a:ext uri="{9D8B030D-6E8A-4147-A177-3AD203B41FA5}">
                      <a16:colId xmlns:a16="http://schemas.microsoft.com/office/drawing/2014/main" val="804176484"/>
                    </a:ext>
                  </a:extLst>
                </a:gridCol>
                <a:gridCol w="1535357">
                  <a:extLst>
                    <a:ext uri="{9D8B030D-6E8A-4147-A177-3AD203B41FA5}">
                      <a16:colId xmlns:a16="http://schemas.microsoft.com/office/drawing/2014/main" val="3150567322"/>
                    </a:ext>
                  </a:extLst>
                </a:gridCol>
                <a:gridCol w="1535357">
                  <a:extLst>
                    <a:ext uri="{9D8B030D-6E8A-4147-A177-3AD203B41FA5}">
                      <a16:colId xmlns:a16="http://schemas.microsoft.com/office/drawing/2014/main" val="4122420380"/>
                    </a:ext>
                  </a:extLst>
                </a:gridCol>
                <a:gridCol w="2997602">
                  <a:extLst>
                    <a:ext uri="{9D8B030D-6E8A-4147-A177-3AD203B41FA5}">
                      <a16:colId xmlns:a16="http://schemas.microsoft.com/office/drawing/2014/main" val="944065098"/>
                    </a:ext>
                  </a:extLst>
                </a:gridCol>
                <a:gridCol w="3801836">
                  <a:extLst>
                    <a:ext uri="{9D8B030D-6E8A-4147-A177-3AD203B41FA5}">
                      <a16:colId xmlns:a16="http://schemas.microsoft.com/office/drawing/2014/main" val="298393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減碳項目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輔導前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輔導後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輔導前後差異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減碳項目與碳排放量之關係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314655"/>
                  </a:ext>
                </a:extLst>
              </a:tr>
              <a:tr h="782920">
                <a:tc>
                  <a:txBody>
                    <a:bodyPr/>
                    <a:lstStyle/>
                    <a:p>
                      <a:r>
                        <a:rPr lang="zh-TW" altLang="en-US" dirty="0"/>
                        <a:t>如：節電</a:t>
                      </a:r>
                      <a:endParaRPr lang="en-US" altLang="zh-TW" dirty="0"/>
                    </a:p>
                    <a:p>
                      <a:endParaRPr lang="en-US" altLang="zh-TW" dirty="0"/>
                    </a:p>
                    <a:p>
                      <a:endParaRPr lang="en-US" altLang="zh-TW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指計畫開始執行前之實際情況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指計畫開始執行後之實際情況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輔導前減輔導後之數字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輔導前狀況說明及計算公式：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輔導後狀況說明及計算公式：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碳排係數：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係數依據：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減碳項目之驗證方式：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598689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4F99E250-C183-451B-8F59-DA1D6F9D6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907070"/>
              </p:ext>
            </p:extLst>
          </p:nvPr>
        </p:nvGraphicFramePr>
        <p:xfrm>
          <a:off x="335360" y="3215120"/>
          <a:ext cx="11515178" cy="168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026">
                  <a:extLst>
                    <a:ext uri="{9D8B030D-6E8A-4147-A177-3AD203B41FA5}">
                      <a16:colId xmlns:a16="http://schemas.microsoft.com/office/drawing/2014/main" val="804176484"/>
                    </a:ext>
                  </a:extLst>
                </a:gridCol>
                <a:gridCol w="1535357">
                  <a:extLst>
                    <a:ext uri="{9D8B030D-6E8A-4147-A177-3AD203B41FA5}">
                      <a16:colId xmlns:a16="http://schemas.microsoft.com/office/drawing/2014/main" val="3150567322"/>
                    </a:ext>
                  </a:extLst>
                </a:gridCol>
                <a:gridCol w="1535357">
                  <a:extLst>
                    <a:ext uri="{9D8B030D-6E8A-4147-A177-3AD203B41FA5}">
                      <a16:colId xmlns:a16="http://schemas.microsoft.com/office/drawing/2014/main" val="4122420380"/>
                    </a:ext>
                  </a:extLst>
                </a:gridCol>
                <a:gridCol w="2997602">
                  <a:extLst>
                    <a:ext uri="{9D8B030D-6E8A-4147-A177-3AD203B41FA5}">
                      <a16:colId xmlns:a16="http://schemas.microsoft.com/office/drawing/2014/main" val="944065098"/>
                    </a:ext>
                  </a:extLst>
                </a:gridCol>
                <a:gridCol w="3801836">
                  <a:extLst>
                    <a:ext uri="{9D8B030D-6E8A-4147-A177-3AD203B41FA5}">
                      <a16:colId xmlns:a16="http://schemas.microsoft.com/office/drawing/2014/main" val="2983934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/>
                        <a:t>減碳項目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輔導前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輔導後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輔導前後差異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減碳項目與碳排放量之關係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314655"/>
                  </a:ext>
                </a:extLst>
              </a:tr>
              <a:tr h="782920">
                <a:tc>
                  <a:txBody>
                    <a:bodyPr/>
                    <a:lstStyle/>
                    <a:p>
                      <a:r>
                        <a:rPr lang="zh-TW" altLang="en-US" dirty="0"/>
                        <a:t>如：節油</a:t>
                      </a:r>
                      <a:endParaRPr lang="en-US" altLang="zh-TW" dirty="0"/>
                    </a:p>
                    <a:p>
                      <a:endParaRPr lang="en-US" altLang="zh-TW" dirty="0"/>
                    </a:p>
                    <a:p>
                      <a:endParaRPr lang="en-US" altLang="zh-TW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指計畫開始執行前之實際情況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指計畫開始執行後之實際情況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輔導前減輔導後之數字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輔導前狀況說明及計算公式：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輔導後狀況說明及計算公式：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碳排係數：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係數依據：</a:t>
                      </a:r>
                      <a:endParaRPr lang="en-US" altLang="zh-TW" sz="16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減碳項目之驗證方式：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598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927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捌、預期效益 </a:t>
            </a:r>
            <a:r>
              <a:rPr lang="en-US" altLang="zh-TW" sz="2000" i="1" dirty="0"/>
              <a:t>3/3</a:t>
            </a:r>
            <a:r>
              <a:rPr lang="zh-TW" altLang="en-US" sz="2000" dirty="0"/>
              <a:t> </a:t>
            </a:r>
            <a:endParaRPr lang="zh-TW" altLang="en-US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1694E01-4198-4CA7-A0A5-36E2B510B0D0}"/>
              </a:ext>
            </a:extLst>
          </p:cNvPr>
          <p:cNvSpPr txBox="1"/>
          <p:nvPr/>
        </p:nvSpPr>
        <p:spPr>
          <a:xfrm>
            <a:off x="334962" y="1028156"/>
            <a:ext cx="4032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/>
              <a:t>三、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提案企業與帶動企業之減項成效</a:t>
            </a:r>
            <a:endParaRPr lang="zh-TW" altLang="en-US" sz="1600" b="1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7746B84-8122-4AED-A0F9-0964E275F402}"/>
              </a:ext>
            </a:extLst>
          </p:cNvPr>
          <p:cNvSpPr txBox="1"/>
          <p:nvPr/>
        </p:nvSpPr>
        <p:spPr>
          <a:xfrm>
            <a:off x="839416" y="5216724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82FDCBB-76FB-425D-9A60-EBE4D8E71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12</a:t>
            </a:fld>
            <a:endParaRPr lang="zh-TW" altLang="en-US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B8F5C3A-E517-4572-8D49-C2587596C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055622"/>
              </p:ext>
            </p:extLst>
          </p:nvPr>
        </p:nvGraphicFramePr>
        <p:xfrm>
          <a:off x="334964" y="1491681"/>
          <a:ext cx="11522075" cy="366551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149874">
                  <a:extLst>
                    <a:ext uri="{9D8B030D-6E8A-4147-A177-3AD203B41FA5}">
                      <a16:colId xmlns:a16="http://schemas.microsoft.com/office/drawing/2014/main" val="2138757410"/>
                    </a:ext>
                  </a:extLst>
                </a:gridCol>
                <a:gridCol w="1683194">
                  <a:extLst>
                    <a:ext uri="{9D8B030D-6E8A-4147-A177-3AD203B41FA5}">
                      <a16:colId xmlns:a16="http://schemas.microsoft.com/office/drawing/2014/main" val="4160973626"/>
                    </a:ext>
                  </a:extLst>
                </a:gridCol>
                <a:gridCol w="1088972">
                  <a:extLst>
                    <a:ext uri="{9D8B030D-6E8A-4147-A177-3AD203B41FA5}">
                      <a16:colId xmlns:a16="http://schemas.microsoft.com/office/drawing/2014/main" val="165472775"/>
                    </a:ext>
                  </a:extLst>
                </a:gridCol>
                <a:gridCol w="222498">
                  <a:extLst>
                    <a:ext uri="{9D8B030D-6E8A-4147-A177-3AD203B41FA5}">
                      <a16:colId xmlns:a16="http://schemas.microsoft.com/office/drawing/2014/main" val="493176990"/>
                    </a:ext>
                  </a:extLst>
                </a:gridCol>
                <a:gridCol w="639294">
                  <a:extLst>
                    <a:ext uri="{9D8B030D-6E8A-4147-A177-3AD203B41FA5}">
                      <a16:colId xmlns:a16="http://schemas.microsoft.com/office/drawing/2014/main" val="1769117499"/>
                    </a:ext>
                  </a:extLst>
                </a:gridCol>
                <a:gridCol w="222498">
                  <a:extLst>
                    <a:ext uri="{9D8B030D-6E8A-4147-A177-3AD203B41FA5}">
                      <a16:colId xmlns:a16="http://schemas.microsoft.com/office/drawing/2014/main" val="2404349919"/>
                    </a:ext>
                  </a:extLst>
                </a:gridCol>
                <a:gridCol w="1220128">
                  <a:extLst>
                    <a:ext uri="{9D8B030D-6E8A-4147-A177-3AD203B41FA5}">
                      <a16:colId xmlns:a16="http://schemas.microsoft.com/office/drawing/2014/main" val="945306177"/>
                    </a:ext>
                  </a:extLst>
                </a:gridCol>
                <a:gridCol w="1220128">
                  <a:extLst>
                    <a:ext uri="{9D8B030D-6E8A-4147-A177-3AD203B41FA5}">
                      <a16:colId xmlns:a16="http://schemas.microsoft.com/office/drawing/2014/main" val="2954801595"/>
                    </a:ext>
                  </a:extLst>
                </a:gridCol>
                <a:gridCol w="222498">
                  <a:extLst>
                    <a:ext uri="{9D8B030D-6E8A-4147-A177-3AD203B41FA5}">
                      <a16:colId xmlns:a16="http://schemas.microsoft.com/office/drawing/2014/main" val="4086548389"/>
                    </a:ext>
                  </a:extLst>
                </a:gridCol>
                <a:gridCol w="770449">
                  <a:extLst>
                    <a:ext uri="{9D8B030D-6E8A-4147-A177-3AD203B41FA5}">
                      <a16:colId xmlns:a16="http://schemas.microsoft.com/office/drawing/2014/main" val="660398433"/>
                    </a:ext>
                  </a:extLst>
                </a:gridCol>
                <a:gridCol w="222498">
                  <a:extLst>
                    <a:ext uri="{9D8B030D-6E8A-4147-A177-3AD203B41FA5}">
                      <a16:colId xmlns:a16="http://schemas.microsoft.com/office/drawing/2014/main" val="1421440545"/>
                    </a:ext>
                  </a:extLst>
                </a:gridCol>
                <a:gridCol w="1220128">
                  <a:extLst>
                    <a:ext uri="{9D8B030D-6E8A-4147-A177-3AD203B41FA5}">
                      <a16:colId xmlns:a16="http://schemas.microsoft.com/office/drawing/2014/main" val="4111415151"/>
                    </a:ext>
                  </a:extLst>
                </a:gridCol>
                <a:gridCol w="1639916">
                  <a:extLst>
                    <a:ext uri="{9D8B030D-6E8A-4147-A177-3AD203B41FA5}">
                      <a16:colId xmlns:a16="http://schemas.microsoft.com/office/drawing/2014/main" val="1551304605"/>
                    </a:ext>
                  </a:extLst>
                </a:gridCol>
              </a:tblGrid>
              <a:tr h="377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1400" dirty="0"/>
                        <a:t>企業</a:t>
                      </a: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/>
                        <a:t>與核心企業關係</a:t>
                      </a:r>
                    </a:p>
                  </a:txBody>
                  <a:tcPr marL="18000" marR="18000" marT="46800" marB="468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/>
                        <a:t>減少食材報廢</a:t>
                      </a: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1400" dirty="0"/>
                        <a:t>節省油耗</a:t>
                      </a: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1400" dirty="0"/>
                        <a:t>合計減碳</a:t>
                      </a:r>
                      <a:r>
                        <a:rPr lang="en-US" altLang="zh-TW" sz="1400" dirty="0"/>
                        <a:t>(</a:t>
                      </a:r>
                      <a:r>
                        <a:rPr lang="zh-TW" altLang="en-US" sz="1400" dirty="0"/>
                        <a:t>公噸</a:t>
                      </a:r>
                      <a:r>
                        <a:rPr lang="en-US" altLang="zh-TW" sz="1400" dirty="0"/>
                        <a:t>)</a:t>
                      </a: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2340524958"/>
                  </a:ext>
                </a:extLst>
              </a:tr>
              <a:tr h="461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1400" dirty="0"/>
                        <a:t>提案企業</a:t>
                      </a: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1400" dirty="0"/>
                        <a:t>－</a:t>
                      </a:r>
                    </a:p>
                  </a:txBody>
                  <a:tcPr marL="18000" marR="18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1204905187"/>
                  </a:ext>
                </a:extLst>
              </a:tr>
              <a:tr h="461216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</a:rPr>
                        <a:t>AAA</a:t>
                      </a:r>
                      <a:r>
                        <a:rPr lang="zh-TW" altLang="en-US" sz="1400" kern="100" dirty="0">
                          <a:effectLst/>
                        </a:rPr>
                        <a:t>公司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18000" marR="18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1400" dirty="0"/>
                        <a:t>－</a:t>
                      </a: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1859590492"/>
                  </a:ext>
                </a:extLst>
              </a:tr>
              <a:tr h="4612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>
                          <a:effectLst/>
                        </a:rPr>
                        <a:t>BBB</a:t>
                      </a:r>
                      <a:r>
                        <a:rPr lang="zh-TW" altLang="en-US" sz="1400" kern="100" dirty="0">
                          <a:effectLst/>
                        </a:rPr>
                        <a:t>公司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18000" marR="18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－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2533876964"/>
                  </a:ext>
                </a:extLst>
              </a:tr>
              <a:tr h="4612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>
                          <a:effectLst/>
                        </a:rPr>
                        <a:t>CCC</a:t>
                      </a:r>
                      <a:r>
                        <a:rPr lang="zh-TW" altLang="en-US" sz="1400" kern="100" dirty="0">
                          <a:effectLst/>
                        </a:rPr>
                        <a:t>公司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18000" marR="18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－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668842567"/>
                  </a:ext>
                </a:extLst>
              </a:tr>
              <a:tr h="4612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>
                          <a:effectLst/>
                        </a:rPr>
                        <a:t>DDD</a:t>
                      </a:r>
                      <a:r>
                        <a:rPr lang="zh-TW" altLang="en-US" sz="1400" kern="100" dirty="0">
                          <a:effectLst/>
                        </a:rPr>
                        <a:t>公司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18000" marR="18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－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2192822593"/>
                  </a:ext>
                </a:extLst>
              </a:tr>
              <a:tr h="4612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00" dirty="0">
                          <a:effectLst/>
                        </a:rPr>
                        <a:t>EEE</a:t>
                      </a:r>
                      <a:r>
                        <a:rPr lang="zh-TW" altLang="en-US" sz="1400" kern="100" dirty="0">
                          <a:effectLst/>
                        </a:rPr>
                        <a:t>公司</a:t>
                      </a:r>
                      <a:endParaRPr lang="zh-TW" altLang="zh-TW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18000" marR="180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×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1400" dirty="0"/>
                        <a:t>=</a:t>
                      </a:r>
                      <a:endParaRPr lang="zh-TW" altLang="en-US" sz="1400" dirty="0"/>
                    </a:p>
                  </a:txBody>
                  <a:tcPr marL="0" marR="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－</a:t>
                      </a: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/>
                        <a:ea typeface="微軟正黑體"/>
                        <a:cs typeface="+mn-cs"/>
                      </a:endParaRP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100" dirty="0"/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3099930301"/>
                  </a:ext>
                </a:extLst>
              </a:tr>
              <a:tr h="377895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>
                          <a:effectLst/>
                        </a:rPr>
                        <a:t>合計減碳</a:t>
                      </a:r>
                      <a:endParaRPr lang="en-US" altLang="zh-TW" sz="1400" kern="100" dirty="0">
                        <a:effectLst/>
                      </a:endParaRPr>
                    </a:p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>
                          <a:effectLst/>
                        </a:rPr>
                        <a:t>(</a:t>
                      </a:r>
                      <a:r>
                        <a:rPr lang="zh-TW" altLang="en-US" sz="1400" kern="100" dirty="0">
                          <a:effectLst/>
                        </a:rPr>
                        <a:t>公噸</a:t>
                      </a:r>
                      <a:r>
                        <a:rPr lang="en-US" altLang="zh-TW" sz="1400" kern="100" dirty="0">
                          <a:effectLst/>
                        </a:rPr>
                        <a:t>)</a:t>
                      </a:r>
                      <a:endParaRPr lang="zh-TW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6800" marR="468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-</a:t>
                      </a:r>
                      <a:endParaRPr lang="zh-TW" altLang="en-US" sz="1400" dirty="0"/>
                    </a:p>
                  </a:txBody>
                  <a:tcPr marL="18000" marR="18000" marT="46800" marB="46800"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XXX</a:t>
                      </a:r>
                      <a:r>
                        <a:rPr lang="zh-TW" altLang="en-US" sz="1400" dirty="0"/>
                        <a:t>公噸</a:t>
                      </a: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/>
                    </a:p>
                  </a:txBody>
                  <a:tcPr marL="46800" marR="46800" marT="90000" marB="90000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XXX</a:t>
                      </a:r>
                      <a:r>
                        <a:rPr lang="zh-TW" altLang="en-US" sz="1400" dirty="0"/>
                        <a:t>公噸</a:t>
                      </a:r>
                    </a:p>
                  </a:txBody>
                  <a:tcPr marL="46800" marR="46800" marT="46800" marB="468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dirty="0"/>
                    </a:p>
                  </a:txBody>
                  <a:tcPr marL="46800" marR="46800" marT="90000" marB="9000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dirty="0"/>
                    </a:p>
                  </a:txBody>
                  <a:tcPr marL="46800" marR="46800" marT="90000" marB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1400" dirty="0"/>
                    </a:p>
                  </a:txBody>
                  <a:tcPr marL="46800" marR="46800" marT="46800" marB="46800" anchor="ctr"/>
                </a:tc>
                <a:extLst>
                  <a:ext uri="{0D108BD9-81ED-4DB2-BD59-A6C34878D82A}">
                    <a16:rowId xmlns:a16="http://schemas.microsoft.com/office/drawing/2014/main" val="781206916"/>
                  </a:ext>
                </a:extLst>
              </a:tr>
            </a:tbl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87EAC938-803C-4AFC-BBBA-7E0709ED95A5}"/>
              </a:ext>
            </a:extLst>
          </p:cNvPr>
          <p:cNvSpPr/>
          <p:nvPr/>
        </p:nvSpPr>
        <p:spPr>
          <a:xfrm>
            <a:off x="339047" y="5980916"/>
            <a:ext cx="112433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C00000"/>
                </a:solidFill>
              </a:rPr>
              <a:t>因應本計畫投入，若有規劃予體驗對象或民眾之優惠措施，請於此列說明，若無可不寫。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D908DB0-8156-4F22-9AD3-9F070EC0DA36}"/>
              </a:ext>
            </a:extLst>
          </p:cNvPr>
          <p:cNvSpPr txBox="1"/>
          <p:nvPr/>
        </p:nvSpPr>
        <p:spPr>
          <a:xfrm>
            <a:off x="334962" y="5598219"/>
            <a:ext cx="4032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/>
              <a:t>四、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其他效益</a:t>
            </a:r>
            <a:endParaRPr lang="zh-TW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99777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玖、預算說明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6AA919-018B-4BAD-BFAB-628D05561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374964"/>
              </p:ext>
            </p:extLst>
          </p:nvPr>
        </p:nvGraphicFramePr>
        <p:xfrm>
          <a:off x="325196" y="889656"/>
          <a:ext cx="11531840" cy="586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46268">
                  <a:extLst>
                    <a:ext uri="{9D8B030D-6E8A-4147-A177-3AD203B41FA5}">
                      <a16:colId xmlns:a16="http://schemas.microsoft.com/office/drawing/2014/main" val="162744838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0995486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745617151"/>
                    </a:ext>
                  </a:extLst>
                </a:gridCol>
                <a:gridCol w="1680186">
                  <a:extLst>
                    <a:ext uri="{9D8B030D-6E8A-4147-A177-3AD203B41FA5}">
                      <a16:colId xmlns:a16="http://schemas.microsoft.com/office/drawing/2014/main" val="3784158187"/>
                    </a:ext>
                  </a:extLst>
                </a:gridCol>
                <a:gridCol w="1488165">
                  <a:extLst>
                    <a:ext uri="{9D8B030D-6E8A-4147-A177-3AD203B41FA5}">
                      <a16:colId xmlns:a16="http://schemas.microsoft.com/office/drawing/2014/main" val="3867306094"/>
                    </a:ext>
                  </a:extLst>
                </a:gridCol>
                <a:gridCol w="4320877">
                  <a:extLst>
                    <a:ext uri="{9D8B030D-6E8A-4147-A177-3AD203B41FA5}">
                      <a16:colId xmlns:a16="http://schemas.microsoft.com/office/drawing/2014/main" val="2323522612"/>
                    </a:ext>
                  </a:extLst>
                </a:gridCol>
              </a:tblGrid>
              <a:tr h="36000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會計科目</a:t>
                      </a:r>
                      <a:r>
                        <a:rPr lang="en-US" altLang="zh-TW" sz="1600" kern="0" dirty="0">
                          <a:effectLst/>
                        </a:rPr>
                        <a:t> 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0" dirty="0">
                          <a:effectLst/>
                        </a:rPr>
                        <a:t>簽約計畫預算數</a:t>
                      </a:r>
                      <a:endParaRPr lang="zh-TW" alt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extLst>
                  <a:ext uri="{0D108BD9-81ED-4DB2-BD59-A6C34878D82A}">
                    <a16:rowId xmlns:a16="http://schemas.microsoft.com/office/drawing/2014/main" val="2595434848"/>
                  </a:ext>
                </a:extLst>
              </a:tr>
              <a:tr h="360000">
                <a:tc gridSpan="2" v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 v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effectLst/>
                        </a:rPr>
                        <a:t>補助款</a:t>
                      </a:r>
                      <a:endParaRPr lang="zh-TW" alt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effectLst/>
                        </a:rPr>
                        <a:t>自籌款</a:t>
                      </a:r>
                      <a:endParaRPr lang="zh-TW" alt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bg1"/>
                          </a:solidFill>
                          <a:effectLst/>
                        </a:rPr>
                        <a:t>小計</a:t>
                      </a:r>
                      <a:endParaRPr lang="zh-TW" alt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62538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1.</a:t>
                      </a:r>
                      <a:r>
                        <a:rPr lang="zh-TW" sz="1600" kern="0" dirty="0">
                          <a:effectLst/>
                        </a:rPr>
                        <a:t>人事費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lnTlToB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383951"/>
                  </a:ext>
                </a:extLst>
              </a:tr>
              <a:tr h="19920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2.</a:t>
                      </a:r>
                      <a:r>
                        <a:rPr lang="zh-TW" sz="1600" kern="0" dirty="0">
                          <a:effectLst/>
                        </a:rPr>
                        <a:t>消耗性器材及原材料費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128969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3.</a:t>
                      </a:r>
                      <a:r>
                        <a:rPr lang="zh-TW" sz="1600" kern="0" dirty="0">
                          <a:effectLst/>
                        </a:rPr>
                        <a:t>設備及軟體使用費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023156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4.</a:t>
                      </a:r>
                      <a:r>
                        <a:rPr lang="zh-TW" sz="1600" kern="0" dirty="0">
                          <a:effectLst/>
                        </a:rPr>
                        <a:t>設備維護費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329834"/>
                  </a:ext>
                </a:extLst>
              </a:tr>
              <a:tr h="396000">
                <a:tc rowSpan="4"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0" dirty="0">
                          <a:effectLst/>
                        </a:rPr>
                        <a:t>5.</a:t>
                      </a:r>
                      <a:r>
                        <a:rPr lang="zh-TW" altLang="zh-TW" sz="1600" kern="0" dirty="0">
                          <a:effectLst/>
                        </a:rPr>
                        <a:t>技術移轉費</a:t>
                      </a:r>
                      <a:endParaRPr lang="zh-TW" altLang="zh-TW" sz="16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80975" indent="-1809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bg1"/>
                          </a:solidFill>
                          <a:effectLst/>
                        </a:rPr>
                        <a:t>(1)</a:t>
                      </a:r>
                      <a:r>
                        <a:rPr lang="zh-TW" sz="1600" b="1" kern="0" dirty="0">
                          <a:solidFill>
                            <a:schemeClr val="bg1"/>
                          </a:solidFill>
                          <a:effectLst/>
                        </a:rPr>
                        <a:t>技術或智慧財產權購買費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7788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80975" indent="-1809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bg1"/>
                          </a:solidFill>
                          <a:effectLst/>
                        </a:rPr>
                        <a:t>(2)</a:t>
                      </a:r>
                      <a:r>
                        <a:rPr lang="zh-TW" altLang="en-US" sz="1600" b="1" kern="0" dirty="0">
                          <a:solidFill>
                            <a:schemeClr val="bg1"/>
                          </a:solidFill>
                          <a:effectLst/>
                        </a:rPr>
                        <a:t>委託研究費</a:t>
                      </a:r>
                      <a:endParaRPr lang="zh-TW" altLang="en-US" sz="1600" b="1" kern="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8097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-18097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-18097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en-US" altLang="zh-TW" sz="16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須註明合作單位之項目及預計合作經費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9387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80975" indent="-1809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bg1"/>
                          </a:solidFill>
                          <a:effectLst/>
                        </a:rPr>
                        <a:t>(3)</a:t>
                      </a:r>
                      <a:r>
                        <a:rPr lang="zh-TW" altLang="en-US" sz="1600" b="1" kern="0" dirty="0">
                          <a:solidFill>
                            <a:schemeClr val="bg1"/>
                          </a:solidFill>
                          <a:effectLst/>
                        </a:rPr>
                        <a:t>委託勞務費</a:t>
                      </a:r>
                      <a:endParaRPr lang="zh-TW" altLang="en-US" sz="1600" b="1" kern="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155" marR="51155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18097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-18097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-180975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en-US" altLang="zh-TW" sz="16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須註明合作單位之項目及預計合作經費</a:t>
                      </a:r>
                      <a:endParaRPr lang="zh-TW" altLang="zh-TW" sz="1600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364008"/>
                  </a:ext>
                </a:extLst>
              </a:tr>
              <a:tr h="39600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0" dirty="0">
                          <a:solidFill>
                            <a:schemeClr val="bg1"/>
                          </a:solidFill>
                          <a:effectLst/>
                        </a:rPr>
                        <a:t>小計</a:t>
                      </a:r>
                      <a:endParaRPr lang="zh-TW" altLang="zh-TW" sz="16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796300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6.</a:t>
                      </a:r>
                      <a:r>
                        <a:rPr lang="zh-TW" sz="1600" kern="0" dirty="0">
                          <a:effectLst/>
                        </a:rPr>
                        <a:t>差旅費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51594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7.</a:t>
                      </a:r>
                      <a:r>
                        <a:rPr lang="zh-TW" sz="1600" kern="0" dirty="0">
                          <a:effectLst/>
                        </a:rPr>
                        <a:t>市場驗證費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rgbClr val="C00000"/>
                          </a:solidFill>
                        </a:rPr>
                        <a:t>（請列出計算公式）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96955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合計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409170"/>
                  </a:ext>
                </a:extLst>
              </a:tr>
              <a:tr h="3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百分比</a:t>
                      </a:r>
                      <a:r>
                        <a:rPr lang="zh-TW" altLang="en-US" sz="1600" kern="0" dirty="0">
                          <a:effectLst/>
                        </a:rPr>
                        <a:t>（</a:t>
                      </a:r>
                      <a:r>
                        <a:rPr lang="en-US" altLang="zh-TW" sz="1600" kern="0" dirty="0">
                          <a:effectLst/>
                        </a:rPr>
                        <a:t>%</a:t>
                      </a:r>
                      <a:r>
                        <a:rPr lang="zh-TW" altLang="en-US" sz="1600" kern="0" dirty="0">
                          <a:effectLst/>
                        </a:rPr>
                        <a:t>）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1155" marR="5115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/>
                        <a:t>100%</a:t>
                      </a:r>
                      <a:endParaRPr lang="zh-TW" altLang="en-US" sz="16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179764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F2A12482-0207-491F-BDA5-E8ADCC80D9FB}"/>
              </a:ext>
            </a:extLst>
          </p:cNvPr>
          <p:cNvSpPr txBox="1"/>
          <p:nvPr/>
        </p:nvSpPr>
        <p:spPr>
          <a:xfrm>
            <a:off x="10488488" y="573117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>
                <a:solidFill>
                  <a:srgbClr val="C00000"/>
                </a:solidFill>
              </a:rPr>
              <a:t>（金額單位：元）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0C8EDB-EB10-4480-B6DC-BE6C5A39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674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/>
              <a:t>簡報大綱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C0F8703A-76E0-4052-8FD8-E5CA1677797C}"/>
              </a:ext>
            </a:extLst>
          </p:cNvPr>
          <p:cNvSpPr txBox="1">
            <a:spLocks/>
          </p:cNvSpPr>
          <p:nvPr/>
        </p:nvSpPr>
        <p:spPr>
          <a:xfrm>
            <a:off x="1271464" y="1124744"/>
            <a:ext cx="9793088" cy="52565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壹、書面審查委員意見表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貳、計畫摘要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參、智慧減碳應用服務情境與模式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肆、智慧應用服務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/>
              <a:t>伍、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帶動企業說明及擴散做法</a:t>
            </a:r>
            <a:endParaRPr lang="en-US" altLang="zh-TW" sz="2000" b="1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陸、</a:t>
            </a:r>
            <a:r>
              <a:rPr lang="zh-TW" altLang="en-US" sz="2000" b="1" dirty="0"/>
              <a:t>計畫團隊組成與分工說明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柒、執行時程及預定查核點說明 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捌、預期效益 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玖、預算說明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6E9339F-244D-436D-A34A-6E952F1E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36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/>
              <a:t>壹、書面審查委員意見表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E92C502-9A0A-45BF-99E9-B569298D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2</a:t>
            </a:fld>
            <a:endParaRPr lang="zh-TW" altLang="en-US"/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D67A1B3D-F73F-480D-9A2D-71CD512F9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007295"/>
              </p:ext>
            </p:extLst>
          </p:nvPr>
        </p:nvGraphicFramePr>
        <p:xfrm>
          <a:off x="334962" y="1009650"/>
          <a:ext cx="11522077" cy="489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6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76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479">
                  <a:extLst>
                    <a:ext uri="{9D8B030D-6E8A-4147-A177-3AD203B41FA5}">
                      <a16:colId xmlns:a16="http://schemas.microsoft.com/office/drawing/2014/main" val="377853782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項次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審查意見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提案企業回復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修正頁碼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endParaRPr lang="zh-TW" altLang="en-US" sz="16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600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文字方塊 20">
            <a:extLst>
              <a:ext uri="{FF2B5EF4-FFF2-40B4-BE49-F238E27FC236}">
                <a16:creationId xmlns:a16="http://schemas.microsoft.com/office/drawing/2014/main" id="{637EDFAC-AA62-4766-B35D-7E9686B1953A}"/>
              </a:ext>
            </a:extLst>
          </p:cNvPr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243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9C0A27FA-41FD-4BF3-8B7B-424C86E35F2E}"/>
              </a:ext>
            </a:extLst>
          </p:cNvPr>
          <p:cNvGrpSpPr/>
          <p:nvPr/>
        </p:nvGrpSpPr>
        <p:grpSpPr>
          <a:xfrm>
            <a:off x="114633" y="900293"/>
            <a:ext cx="11962735" cy="5857524"/>
            <a:chOff x="176798" y="900293"/>
            <a:chExt cx="11962735" cy="5857524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9953ADBB-E845-4D88-8D05-B4F48C5E0559}"/>
                </a:ext>
              </a:extLst>
            </p:cNvPr>
            <p:cNvGrpSpPr/>
            <p:nvPr/>
          </p:nvGrpSpPr>
          <p:grpSpPr>
            <a:xfrm>
              <a:off x="176798" y="900293"/>
              <a:ext cx="6300000" cy="5845317"/>
              <a:chOff x="176798" y="900293"/>
              <a:chExt cx="6300000" cy="5845317"/>
            </a:xfrm>
          </p:grpSpPr>
          <p:sp>
            <p:nvSpPr>
              <p:cNvPr id="25" name="圓角矩形 6">
                <a:extLst>
                  <a:ext uri="{FF2B5EF4-FFF2-40B4-BE49-F238E27FC236}">
                    <a16:creationId xmlns:a16="http://schemas.microsoft.com/office/drawing/2014/main" id="{DD4F66F0-8136-4B5E-A7A0-19F3D2765169}"/>
                  </a:ext>
                </a:extLst>
              </p:cNvPr>
              <p:cNvSpPr/>
              <p:nvPr/>
            </p:nvSpPr>
            <p:spPr>
              <a:xfrm>
                <a:off x="176798" y="4437112"/>
                <a:ext cx="6300000" cy="230849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7" name="圓角矩形 6">
                <a:extLst>
                  <a:ext uri="{FF2B5EF4-FFF2-40B4-BE49-F238E27FC236}">
                    <a16:creationId xmlns:a16="http://schemas.microsoft.com/office/drawing/2014/main" id="{EC6D1BBF-74D8-4246-942D-D6BAAE1582A8}"/>
                  </a:ext>
                </a:extLst>
              </p:cNvPr>
              <p:cNvSpPr/>
              <p:nvPr/>
            </p:nvSpPr>
            <p:spPr>
              <a:xfrm>
                <a:off x="176798" y="1267274"/>
                <a:ext cx="6300000" cy="28079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24F71098-2D5C-44C6-8F9C-986344334809}"/>
                  </a:ext>
                </a:extLst>
              </p:cNvPr>
              <p:cNvSpPr txBox="1"/>
              <p:nvPr/>
            </p:nvSpPr>
            <p:spPr>
              <a:xfrm>
                <a:off x="176798" y="900293"/>
                <a:ext cx="6300000" cy="360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000"/>
                  </a:lnSpc>
                </a:pPr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推動智慧減碳緣由</a:t>
                </a:r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/</a:t>
                </a:r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面臨問題</a:t>
                </a:r>
                <a:endPara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0" name="文字方塊 19">
                <a:extLst>
                  <a:ext uri="{FF2B5EF4-FFF2-40B4-BE49-F238E27FC236}">
                    <a16:creationId xmlns:a16="http://schemas.microsoft.com/office/drawing/2014/main" id="{EE21B89A-E142-4FF2-9221-D4713347BC35}"/>
                  </a:ext>
                </a:extLst>
              </p:cNvPr>
              <p:cNvSpPr txBox="1"/>
              <p:nvPr/>
            </p:nvSpPr>
            <p:spPr>
              <a:xfrm>
                <a:off x="176798" y="4079987"/>
                <a:ext cx="6300000" cy="3693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合作單位及合作內容說明</a:t>
                </a:r>
                <a:endPara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7" name="圓角矩形 10">
              <a:extLst>
                <a:ext uri="{FF2B5EF4-FFF2-40B4-BE49-F238E27FC236}">
                  <a16:creationId xmlns:a16="http://schemas.microsoft.com/office/drawing/2014/main" id="{BF16BF7A-B81A-4B1D-8B80-6EEE7E9AE585}"/>
                </a:ext>
              </a:extLst>
            </p:cNvPr>
            <p:cNvSpPr/>
            <p:nvPr/>
          </p:nvSpPr>
          <p:spPr>
            <a:xfrm>
              <a:off x="6559533" y="4449319"/>
              <a:ext cx="5580000" cy="23084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8D4744D-4A9D-4A76-B8E1-A3315AFF6B37}"/>
                </a:ext>
              </a:extLst>
            </p:cNvPr>
            <p:cNvSpPr txBox="1"/>
            <p:nvPr/>
          </p:nvSpPr>
          <p:spPr>
            <a:xfrm>
              <a:off x="6559533" y="4079987"/>
              <a:ext cx="5580000" cy="36933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工作項目說明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aphicFrame>
          <p:nvGraphicFramePr>
            <p:cNvPr id="11" name="內容版面配置區 5">
              <a:extLst>
                <a:ext uri="{FF2B5EF4-FFF2-40B4-BE49-F238E27FC236}">
                  <a16:creationId xmlns:a16="http://schemas.microsoft.com/office/drawing/2014/main" id="{62DD8ECC-668D-4F3E-9FC3-8A5F19209A25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6554829" y="1267273"/>
            <a:ext cx="5580000" cy="2808000"/>
          </p:xfrm>
          <a:graphic>
            <a:graphicData uri="http://schemas.openxmlformats.org/drawingml/2006/table">
              <a:tbl>
                <a:tblPr firstCol="1">
                  <a:tableStyleId>{93296810-A885-4BE3-A3E7-6D5BEEA58F35}</a:tableStyleId>
                </a:tblPr>
                <a:tblGrid>
                  <a:gridCol w="275392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82607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46800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產業別</a:t>
                        </a:r>
                        <a:endPara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endParaRPr lang="en-US" altLang="zh-TW" sz="1600" kern="12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endParaRPr>
                      </a:p>
                    </a:txBody>
                    <a:tcPr anchor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93600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資本額 </a:t>
                        </a:r>
                        <a:r>
                          <a:rPr kumimoji="0" lang="en-US" altLang="zh-TW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/ </a:t>
                        </a:r>
                      </a:p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zh-TW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112</a:t>
                        </a: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下半年營業額</a:t>
                        </a:r>
                        <a:endPara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                    　元 （資本額）</a:t>
                        </a:r>
                        <a:r>
                          <a:rPr lang="en-US" altLang="zh-TW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/                 </a:t>
                        </a:r>
                      </a:p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                    　元（</a:t>
                        </a:r>
                        <a:r>
                          <a:rPr lang="en-US" altLang="zh-TW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112</a:t>
                        </a: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下半年</a:t>
                        </a:r>
                        <a:endParaRPr lang="en-US" altLang="zh-TW" sz="1600" kern="12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endParaRPr>
                      </a:p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                              度營業額）</a:t>
                        </a:r>
                        <a:r>
                          <a:rPr lang="en-US" altLang="zh-TW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</a:t>
                        </a:r>
                        <a:endParaRPr lang="en-US" altLang="zh-TW" sz="1600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46800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所在縣市及區域</a:t>
                        </a:r>
                        <a:endPara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US" altLang="zh-TW" sz="1600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474146998"/>
                    </a:ext>
                  </a:extLst>
                </a:tr>
                <a:tr h="468000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員工人數</a:t>
                        </a:r>
                        <a:endPara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                </a:t>
                        </a:r>
                        <a:endParaRPr lang="en-US" altLang="zh-TW" sz="1600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496476818"/>
                    </a:ext>
                  </a:extLst>
                </a:tr>
                <a:tr h="468000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提案補助款</a:t>
                        </a:r>
                        <a:r>
                          <a:rPr kumimoji="0" lang="en-US" altLang="zh-TW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/</a:t>
                        </a:r>
                        <a:r>
                          <a:rPr kumimoji="0" lang="zh-TW" altLang="en-US" sz="18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  <a:cs typeface="+mn-cs"/>
                          </a:rPr>
                          <a:t>執行自籌款</a:t>
                        </a:r>
                        <a:endPara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endParaRPr>
                      </a:p>
                    </a:txBody>
                    <a:tcPr anchor="ctr"/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                　元</a:t>
                        </a:r>
                        <a:r>
                          <a:rPr lang="en-US" altLang="zh-TW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/</a:t>
                        </a:r>
                        <a:r>
                          <a:rPr lang="zh-TW" altLang="en-US" sz="1600" kern="1200" dirty="0">
                            <a:solidFill>
                              <a:srgbClr val="C0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rPr>
                          <a:t>               　元</a:t>
                        </a:r>
                        <a:endParaRPr lang="en-US" altLang="zh-TW" sz="1600" dirty="0">
                          <a:solidFill>
                            <a:srgbClr val="C00000"/>
                          </a:solidFill>
                          <a:latin typeface="微軟正黑體" pitchFamily="34" charset="-120"/>
                          <a:ea typeface="微軟正黑體" pitchFamily="34" charset="-120"/>
                        </a:endParaRPr>
                      </a:p>
                    </a:txBody>
                    <a:tcPr anchor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78704059"/>
                    </a:ext>
                  </a:extLst>
                </a:tr>
              </a:tbl>
            </a:graphicData>
          </a:graphic>
        </p:graphicFrame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C4474CB1-1CF8-4544-90D3-8AB7C7DE8A64}"/>
                </a:ext>
              </a:extLst>
            </p:cNvPr>
            <p:cNvSpPr txBox="1"/>
            <p:nvPr/>
          </p:nvSpPr>
          <p:spPr>
            <a:xfrm>
              <a:off x="696000" y="1944942"/>
              <a:ext cx="5400000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Aft>
                  <a:spcPts val="600"/>
                </a:spcAft>
              </a:pPr>
              <a:r>
                <a:rPr lang="en-US" altLang="zh-TW" sz="16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</a:t>
              </a:r>
              <a:r>
                <a:rPr lang="zh-TW" altLang="en-US" sz="16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字內，請以條列式分述。</a:t>
              </a:r>
              <a:endParaRPr lang="en-US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800"/>
                </a:lnSpc>
                <a:spcAft>
                  <a:spcPts val="600"/>
                </a:spcAft>
              </a:pPr>
              <a:endPara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5346E4D8-91EE-4CDA-BEF7-4FDC4E581E6F}"/>
                </a:ext>
              </a:extLst>
            </p:cNvPr>
            <p:cNvSpPr txBox="1"/>
            <p:nvPr/>
          </p:nvSpPr>
          <p:spPr>
            <a:xfrm>
              <a:off x="6559533" y="900293"/>
              <a:ext cx="5580000" cy="360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基本資料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E0F37509-5529-4A6C-AB48-CA5619056964}"/>
                </a:ext>
              </a:extLst>
            </p:cNvPr>
            <p:cNvSpPr txBox="1"/>
            <p:nvPr/>
          </p:nvSpPr>
          <p:spPr>
            <a:xfrm>
              <a:off x="6682484" y="4691634"/>
              <a:ext cx="5236719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1800"/>
                </a:lnSpc>
                <a:spcAft>
                  <a:spcPts val="600"/>
                </a:spcAft>
                <a:buAutoNum type="arabicPeriod"/>
              </a:pPr>
              <a:r>
                <a:rPr lang="zh-TW" altLang="en-US" sz="1600" dirty="0"/>
                <a:t>導入</a:t>
              </a:r>
              <a:r>
                <a:rPr lang="en-US" altLang="zh-TW" sz="1600" dirty="0"/>
                <a:t>______</a:t>
              </a:r>
              <a:r>
                <a:rPr lang="zh-TW" altLang="en-US" sz="1600" dirty="0"/>
                <a:t>項智慧減碳應用服務。 </a:t>
              </a:r>
            </a:p>
            <a:p>
              <a:pPr marL="342900" indent="-342900">
                <a:lnSpc>
                  <a:spcPts val="1800"/>
                </a:lnSpc>
                <a:spcAft>
                  <a:spcPts val="600"/>
                </a:spcAft>
                <a:buAutoNum type="arabicPeriod"/>
              </a:pPr>
              <a:r>
                <a:rPr lang="zh-TW" altLang="en-US" sz="1600" dirty="0"/>
                <a:t>帶動</a:t>
              </a:r>
              <a:r>
                <a:rPr lang="en-US" altLang="zh-TW" sz="1600" dirty="0"/>
                <a:t>______</a:t>
              </a:r>
              <a:r>
                <a:rPr lang="zh-TW" altLang="en-US" sz="1600" dirty="0"/>
                <a:t>家服務價值鏈內之中小企業共同參與。</a:t>
              </a:r>
            </a:p>
            <a:p>
              <a:pPr marL="342900" indent="-342900">
                <a:lnSpc>
                  <a:spcPts val="1800"/>
                </a:lnSpc>
                <a:spcAft>
                  <a:spcPts val="600"/>
                </a:spcAft>
                <a:buAutoNum type="arabicPeriod"/>
              </a:pPr>
              <a:r>
                <a:rPr lang="zh-TW" altLang="en-US" sz="1600" dirty="0"/>
                <a:t>帶動</a:t>
              </a:r>
              <a:r>
                <a:rPr lang="en-US" altLang="zh-TW" sz="1600" dirty="0"/>
                <a:t>______</a:t>
              </a:r>
              <a:r>
                <a:rPr lang="zh-TW" altLang="en-US" sz="1600" dirty="0"/>
                <a:t>人次使用者或消費者體驗應用服務。</a:t>
              </a:r>
              <a:endParaRPr lang="en-US" altLang="zh-TW" sz="1600" dirty="0"/>
            </a:p>
            <a:p>
              <a:pPr marL="342900" indent="-342900">
                <a:lnSpc>
                  <a:spcPts val="1800"/>
                </a:lnSpc>
                <a:spcAft>
                  <a:spcPts val="600"/>
                </a:spcAft>
                <a:buAutoNum type="arabicPeriod"/>
              </a:pPr>
              <a:r>
                <a:rPr lang="zh-TW" altLang="en-US" sz="1600" dirty="0"/>
                <a:t>降低</a:t>
              </a:r>
              <a:r>
                <a:rPr lang="en-US" altLang="zh-TW" sz="1600" dirty="0"/>
                <a:t>______</a:t>
              </a:r>
              <a:r>
                <a:rPr lang="zh-TW" altLang="en-US" sz="1600" dirty="0"/>
                <a:t> 噸碳排放量。</a:t>
              </a: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299B8FCF-0788-42E0-8F18-827CB0325C9F}"/>
                </a:ext>
              </a:extLst>
            </p:cNvPr>
            <p:cNvSpPr txBox="1"/>
            <p:nvPr/>
          </p:nvSpPr>
          <p:spPr>
            <a:xfrm>
              <a:off x="7027635" y="6422445"/>
              <a:ext cx="4634387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  <a:spcAft>
                  <a:spcPts val="600"/>
                </a:spcAft>
              </a:pPr>
              <a:r>
                <a:rPr lang="zh-TW" altLang="en-US" sz="16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如有新增工作項目可自行增列。</a:t>
              </a:r>
              <a:endParaRPr lang="en-US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02CF4592-0B86-49AE-83CA-93F1ED67E7C2}"/>
                </a:ext>
              </a:extLst>
            </p:cNvPr>
            <p:cNvSpPr txBox="1"/>
            <p:nvPr/>
          </p:nvSpPr>
          <p:spPr>
            <a:xfrm>
              <a:off x="696000" y="5310274"/>
              <a:ext cx="5400000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800"/>
                </a:lnSpc>
                <a:spcAft>
                  <a:spcPts val="600"/>
                </a:spcAft>
              </a:pPr>
              <a:r>
                <a:rPr lang="zh-TW" altLang="en-US" sz="1600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包含服務方案合作單位、顧問合作單位或其他合作單位。</a:t>
              </a:r>
              <a:endParaRPr lang="en-US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800"/>
                </a:lnSpc>
                <a:spcAft>
                  <a:spcPts val="600"/>
                </a:spcAft>
              </a:pPr>
              <a:endPara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4" name="標題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/>
              <a:t>貳、計畫摘要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E92C502-9A0A-45BF-99E9-B569298D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07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/>
              <a:t>參、智慧減碳應用服務情境與模式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AE898AF-8C94-42EF-AE9C-BF2DDFB77F23}"/>
              </a:ext>
            </a:extLst>
          </p:cNvPr>
          <p:cNvSpPr/>
          <p:nvPr/>
        </p:nvSpPr>
        <p:spPr>
          <a:xfrm>
            <a:off x="1487488" y="5373216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C7EF305-7B03-459A-A79F-A0B426E16E8A}"/>
              </a:ext>
            </a:extLst>
          </p:cNvPr>
          <p:cNvSpPr txBox="1"/>
          <p:nvPr/>
        </p:nvSpPr>
        <p:spPr>
          <a:xfrm>
            <a:off x="436581" y="1082472"/>
            <a:ext cx="461665" cy="15121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b="1" dirty="0">
                <a:solidFill>
                  <a:srgbClr val="C00000"/>
                </a:solidFill>
              </a:rPr>
              <a:t>計畫導入前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688F0185-316B-43FB-B7BA-B89C892A4F31}"/>
              </a:ext>
            </a:extLst>
          </p:cNvPr>
          <p:cNvSpPr/>
          <p:nvPr/>
        </p:nvSpPr>
        <p:spPr>
          <a:xfrm>
            <a:off x="343378" y="908720"/>
            <a:ext cx="648072" cy="1728192"/>
          </a:xfrm>
          <a:prstGeom prst="round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37511FE0-F384-41E8-8A59-A3851DC2456E}"/>
              </a:ext>
            </a:extLst>
          </p:cNvPr>
          <p:cNvGrpSpPr/>
          <p:nvPr/>
        </p:nvGrpSpPr>
        <p:grpSpPr>
          <a:xfrm>
            <a:off x="335827" y="3726734"/>
            <a:ext cx="648072" cy="1728192"/>
            <a:chOff x="399817" y="3606308"/>
            <a:chExt cx="648072" cy="1728192"/>
          </a:xfrm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52BD5D1B-62A0-4C5B-B7E6-8570B45C5B78}"/>
                </a:ext>
              </a:extLst>
            </p:cNvPr>
            <p:cNvSpPr/>
            <p:nvPr/>
          </p:nvSpPr>
          <p:spPr>
            <a:xfrm>
              <a:off x="399817" y="3606308"/>
              <a:ext cx="648072" cy="1728192"/>
            </a:xfrm>
            <a:prstGeom prst="round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89EEDFD-79CA-493F-BD0C-84F14762CD70}"/>
                </a:ext>
              </a:extLst>
            </p:cNvPr>
            <p:cNvSpPr txBox="1"/>
            <p:nvPr/>
          </p:nvSpPr>
          <p:spPr>
            <a:xfrm>
              <a:off x="500571" y="3822332"/>
              <a:ext cx="461665" cy="151216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b="1" dirty="0">
                  <a:solidFill>
                    <a:srgbClr val="C00000"/>
                  </a:solidFill>
                </a:rPr>
                <a:t>計畫導入後</a:t>
              </a:r>
            </a:p>
          </p:txBody>
        </p:sp>
      </p:grp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E9AECF70-3955-4E4C-B0A5-EF3867A3C3CB}"/>
              </a:ext>
            </a:extLst>
          </p:cNvPr>
          <p:cNvSpPr/>
          <p:nvPr/>
        </p:nvSpPr>
        <p:spPr>
          <a:xfrm>
            <a:off x="1271464" y="908720"/>
            <a:ext cx="10585176" cy="2700000"/>
          </a:xfrm>
          <a:prstGeom prst="round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8C1E8EAE-FF2F-46C3-BA21-CD31ABD73206}"/>
              </a:ext>
            </a:extLst>
          </p:cNvPr>
          <p:cNvSpPr/>
          <p:nvPr/>
        </p:nvSpPr>
        <p:spPr>
          <a:xfrm>
            <a:off x="1238721" y="3726734"/>
            <a:ext cx="10585175" cy="2700000"/>
          </a:xfrm>
          <a:prstGeom prst="round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CC96FCD-88A6-46D2-A125-D5036C31FDB9}"/>
              </a:ext>
            </a:extLst>
          </p:cNvPr>
          <p:cNvSpPr/>
          <p:nvPr/>
        </p:nvSpPr>
        <p:spPr>
          <a:xfrm>
            <a:off x="1465040" y="1082842"/>
            <a:ext cx="9926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C00000"/>
                </a:solidFill>
              </a:rPr>
              <a:t>請以圖示輔以精簡文字表達，並標示</a:t>
            </a:r>
            <a:r>
              <a:rPr lang="zh-TW" altLang="en-US" b="1" dirty="0">
                <a:solidFill>
                  <a:srgbClr val="0000FF"/>
                </a:solidFill>
              </a:rPr>
              <a:t>原服務</a:t>
            </a:r>
            <a:r>
              <a:rPr lang="zh-TW" altLang="en-US" dirty="0">
                <a:solidFill>
                  <a:srgbClr val="C00000"/>
                </a:solidFill>
              </a:rPr>
              <a:t>參與對象（如核心企業、夥伴企業及終端消費者）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4EB5BCA-5A9B-478B-9727-F80858B356E6}"/>
              </a:ext>
            </a:extLst>
          </p:cNvPr>
          <p:cNvSpPr/>
          <p:nvPr/>
        </p:nvSpPr>
        <p:spPr>
          <a:xfrm>
            <a:off x="1465039" y="3855611"/>
            <a:ext cx="10226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C00000"/>
                </a:solidFill>
              </a:rPr>
              <a:t>請以圖示輔以精簡文字表達，並標示</a:t>
            </a:r>
            <a:r>
              <a:rPr lang="zh-TW" altLang="en-US" b="1" dirty="0">
                <a:solidFill>
                  <a:srgbClr val="0000FF"/>
                </a:solidFill>
              </a:rPr>
              <a:t>新服務</a:t>
            </a:r>
            <a:r>
              <a:rPr lang="zh-TW" altLang="en-US" dirty="0">
                <a:solidFill>
                  <a:srgbClr val="C00000"/>
                </a:solidFill>
              </a:rPr>
              <a:t>參與對象（如核心企業、夥伴企業及終端消費者）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573780A-7C99-4DD5-8214-B72542E3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003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肆、智慧應用服務說明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2A91AD-25D5-4162-9ECF-732D57C2B9A0}"/>
              </a:ext>
            </a:extLst>
          </p:cNvPr>
          <p:cNvSpPr txBox="1">
            <a:spLocks noChangeArrowheads="1"/>
          </p:cNvSpPr>
          <p:nvPr/>
        </p:nvSpPr>
        <p:spPr>
          <a:xfrm>
            <a:off x="1956000" y="0"/>
            <a:ext cx="3528392" cy="432048"/>
          </a:xfrm>
          <a:prstGeom prst="rect">
            <a:avLst/>
          </a:prstGeom>
          <a:scene3d>
            <a:camera prst="orthographicFront">
              <a:rot lat="20699999" lon="0" rev="0"/>
            </a:camera>
            <a:lightRig rig="threePt" dir="t"/>
          </a:scene3d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zh-TW" altLang="en-US" sz="12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5C66442-B807-4421-ABA8-1DA29E249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34732"/>
              </p:ext>
            </p:extLst>
          </p:nvPr>
        </p:nvGraphicFramePr>
        <p:xfrm>
          <a:off x="340242" y="1009650"/>
          <a:ext cx="11515060" cy="27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765">
                  <a:extLst>
                    <a:ext uri="{9D8B030D-6E8A-4147-A177-3AD203B41FA5}">
                      <a16:colId xmlns:a16="http://schemas.microsoft.com/office/drawing/2014/main" val="804176484"/>
                    </a:ext>
                  </a:extLst>
                </a:gridCol>
                <a:gridCol w="2878765">
                  <a:extLst>
                    <a:ext uri="{9D8B030D-6E8A-4147-A177-3AD203B41FA5}">
                      <a16:colId xmlns:a16="http://schemas.microsoft.com/office/drawing/2014/main" val="912107874"/>
                    </a:ext>
                  </a:extLst>
                </a:gridCol>
                <a:gridCol w="2878765">
                  <a:extLst>
                    <a:ext uri="{9D8B030D-6E8A-4147-A177-3AD203B41FA5}">
                      <a16:colId xmlns:a16="http://schemas.microsoft.com/office/drawing/2014/main" val="3150567322"/>
                    </a:ext>
                  </a:extLst>
                </a:gridCol>
                <a:gridCol w="2878765">
                  <a:extLst>
                    <a:ext uri="{9D8B030D-6E8A-4147-A177-3AD203B41FA5}">
                      <a16:colId xmlns:a16="http://schemas.microsoft.com/office/drawing/2014/main" val="412242038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智慧應用服務項目名稱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功能說明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預計應用減碳項目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執行方式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自建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委外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31465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請對應前頁智慧減碳應用服務模式</a:t>
                      </a:r>
                      <a:endParaRPr lang="zh-TW" altLang="en-US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59868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434879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44BEB740-52DC-4221-9D6C-ADE00F93CE4B}"/>
              </a:ext>
            </a:extLst>
          </p:cNvPr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81E9953-F846-461C-80D7-B0C491E6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48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/>
              <a:t>伍、帶動企業說明及擴散做法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11BF340F-0106-4840-BE36-A9C7EB5DAB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26648"/>
              </p:ext>
            </p:extLst>
          </p:nvPr>
        </p:nvGraphicFramePr>
        <p:xfrm>
          <a:off x="336215" y="1449358"/>
          <a:ext cx="11519571" cy="38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857">
                  <a:extLst>
                    <a:ext uri="{9D8B030D-6E8A-4147-A177-3AD203B41FA5}">
                      <a16:colId xmlns:a16="http://schemas.microsoft.com/office/drawing/2014/main" val="804176484"/>
                    </a:ext>
                  </a:extLst>
                </a:gridCol>
                <a:gridCol w="1871857">
                  <a:extLst>
                    <a:ext uri="{9D8B030D-6E8A-4147-A177-3AD203B41FA5}">
                      <a16:colId xmlns:a16="http://schemas.microsoft.com/office/drawing/2014/main" val="1714212939"/>
                    </a:ext>
                  </a:extLst>
                </a:gridCol>
                <a:gridCol w="1871857">
                  <a:extLst>
                    <a:ext uri="{9D8B030D-6E8A-4147-A177-3AD203B41FA5}">
                      <a16:colId xmlns:a16="http://schemas.microsoft.com/office/drawing/2014/main" val="912107874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150567322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412242038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94406509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331063597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企業名稱</a:t>
                      </a:r>
                      <a:endParaRPr lang="en-US" altLang="zh-TW" sz="1600" dirty="0"/>
                    </a:p>
                    <a:p>
                      <a:pPr algn="ctr"/>
                      <a:r>
                        <a:rPr lang="zh-TW" altLang="en-US" sz="1600" dirty="0"/>
                        <a:t>（品牌名稱）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/>
                        <a:t>與提案</a:t>
                      </a:r>
                      <a:r>
                        <a:rPr lang="zh-TW" altLang="en-US" sz="1600" dirty="0"/>
                        <a:t>企業</a:t>
                      </a:r>
                      <a:endParaRPr lang="en-US" altLang="zh-TW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/>
                        <a:t>之關係</a:t>
                      </a:r>
                      <a:endParaRPr lang="en-US" altLang="zh-TW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導入智慧應用</a:t>
                      </a:r>
                      <a:endParaRPr lang="en-US" altLang="zh-TW" sz="1600" dirty="0"/>
                    </a:p>
                    <a:p>
                      <a:pPr algn="ctr"/>
                      <a:r>
                        <a:rPr lang="zh-TW" altLang="en-US" sz="1600" dirty="0"/>
                        <a:t>服務項目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產業別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縣市別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員工數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統一編號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31465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59868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43487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01132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304806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033399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9EFA9C69-F72B-4C97-87A9-D48EFF6233BE}"/>
              </a:ext>
            </a:extLst>
          </p:cNvPr>
          <p:cNvSpPr txBox="1"/>
          <p:nvPr/>
        </p:nvSpPr>
        <p:spPr>
          <a:xfrm>
            <a:off x="839416" y="5371384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09C49D9-DF62-40ED-85F4-68689B2A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79F9854-B32E-490A-BB2E-315F0655381A}"/>
              </a:ext>
            </a:extLst>
          </p:cNvPr>
          <p:cNvSpPr txBox="1"/>
          <p:nvPr/>
        </p:nvSpPr>
        <p:spPr>
          <a:xfrm>
            <a:off x="334963" y="1028155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/>
              <a:t>一、帶動企業名單及與堤案企業之關聯性：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9F56257-2736-4844-9FA8-9B675ABF7781}"/>
              </a:ext>
            </a:extLst>
          </p:cNvPr>
          <p:cNvSpPr txBox="1"/>
          <p:nvPr/>
        </p:nvSpPr>
        <p:spPr>
          <a:xfrm>
            <a:off x="334963" y="5780988"/>
            <a:ext cx="55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/>
              <a:t>二、服務擴散及維運做法：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B6A5A7A-4563-410D-B8D2-E2FF072A5E0F}"/>
              </a:ext>
            </a:extLst>
          </p:cNvPr>
          <p:cNvSpPr txBox="1"/>
          <p:nvPr/>
        </p:nvSpPr>
        <p:spPr>
          <a:xfrm>
            <a:off x="839416" y="6198977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en-US" altLang="zh-TW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150</a:t>
            </a: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字內，請以條列式分述</a:t>
            </a:r>
          </a:p>
        </p:txBody>
      </p:sp>
    </p:spTree>
    <p:extLst>
      <p:ext uri="{BB962C8B-B14F-4D97-AF65-F5344CB8AC3E}">
        <p14:creationId xmlns:p14="http://schemas.microsoft.com/office/powerpoint/2010/main" val="3863917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/>
              <a:t>陸、計畫團隊組成與分工說明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09C49D9-DF62-40ED-85F4-68689B2AB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B6A5A7A-4563-410D-B8D2-E2FF072A5E0F}"/>
              </a:ext>
            </a:extLst>
          </p:cNvPr>
          <p:cNvSpPr txBox="1"/>
          <p:nvPr/>
        </p:nvSpPr>
        <p:spPr>
          <a:xfrm>
            <a:off x="839416" y="6198977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請清楚列明架構，如有委外合作項目請說明合作單位及分工 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186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柒、執行時程及預定查核點說明 </a:t>
            </a:r>
            <a:r>
              <a:rPr lang="en-US" altLang="zh-TW" i="1" dirty="0"/>
              <a:t>1/2</a:t>
            </a:r>
            <a:endParaRPr lang="zh-TW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2A91AD-25D5-4162-9ECF-732D57C2B9A0}"/>
              </a:ext>
            </a:extLst>
          </p:cNvPr>
          <p:cNvSpPr txBox="1">
            <a:spLocks noChangeArrowheads="1"/>
          </p:cNvSpPr>
          <p:nvPr/>
        </p:nvSpPr>
        <p:spPr>
          <a:xfrm>
            <a:off x="1956000" y="0"/>
            <a:ext cx="3528392" cy="432048"/>
          </a:xfrm>
          <a:prstGeom prst="rect">
            <a:avLst/>
          </a:prstGeom>
          <a:scene3d>
            <a:camera prst="orthographicFront">
              <a:rot lat="20699999" lon="0" rev="0"/>
            </a:camera>
            <a:lightRig rig="threePt" dir="t"/>
          </a:scene3d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zh-TW" altLang="en-US" sz="12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B35D790-63B9-4DAC-BC99-56D231332E59}"/>
              </a:ext>
            </a:extLst>
          </p:cNvPr>
          <p:cNvSpPr txBox="1"/>
          <p:nvPr/>
        </p:nvSpPr>
        <p:spPr>
          <a:xfrm>
            <a:off x="340832" y="1017603"/>
            <a:ext cx="62703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一、執行時程 ：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701EBF6-A562-4C48-935C-BDECB7EF1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14958"/>
              </p:ext>
            </p:extLst>
          </p:nvPr>
        </p:nvGraphicFramePr>
        <p:xfrm>
          <a:off x="335360" y="1449080"/>
          <a:ext cx="11521678" cy="2700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593610">
                  <a:extLst>
                    <a:ext uri="{9D8B030D-6E8A-4147-A177-3AD203B41FA5}">
                      <a16:colId xmlns:a16="http://schemas.microsoft.com/office/drawing/2014/main" val="4294779725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223404721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1847922734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3801706440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3445648030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3220276346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3704011181"/>
                    </a:ext>
                  </a:extLst>
                </a:gridCol>
                <a:gridCol w="989724">
                  <a:extLst>
                    <a:ext uri="{9D8B030D-6E8A-4147-A177-3AD203B41FA5}">
                      <a16:colId xmlns:a16="http://schemas.microsoft.com/office/drawing/2014/main" val="314177595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執行年度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gridSpan="4">
                  <a:txBody>
                    <a:bodyPr/>
                    <a:lstStyle/>
                    <a:p>
                      <a:pPr marL="66040"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○○○</a:t>
                      </a:r>
                      <a:r>
                        <a:rPr lang="zh-TW" sz="1400" kern="100">
                          <a:effectLst/>
                        </a:rPr>
                        <a:t>年度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6040"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○○○</a:t>
                      </a:r>
                      <a:r>
                        <a:rPr lang="zh-TW" sz="1400" kern="100">
                          <a:effectLst/>
                        </a:rPr>
                        <a:t>年度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4819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工作項目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○</a:t>
                      </a:r>
                      <a:r>
                        <a:rPr lang="zh-TW" sz="1400" kern="100" dirty="0">
                          <a:effectLst/>
                        </a:rPr>
                        <a:t>月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○</a:t>
                      </a:r>
                      <a:r>
                        <a:rPr lang="zh-TW" sz="1400" kern="100" dirty="0">
                          <a:effectLst/>
                        </a:rPr>
                        <a:t>月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○</a:t>
                      </a:r>
                      <a:r>
                        <a:rPr lang="zh-TW" sz="1400" kern="100" dirty="0">
                          <a:effectLst/>
                        </a:rPr>
                        <a:t>月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○</a:t>
                      </a:r>
                      <a:r>
                        <a:rPr lang="zh-TW" sz="1400" kern="100">
                          <a:effectLst/>
                        </a:rPr>
                        <a:t>月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○</a:t>
                      </a:r>
                      <a:r>
                        <a:rPr lang="zh-TW" sz="1400" kern="100">
                          <a:effectLst/>
                        </a:rPr>
                        <a:t>月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○</a:t>
                      </a:r>
                      <a:r>
                        <a:rPr lang="zh-TW" sz="1400" kern="100">
                          <a:effectLst/>
                        </a:rPr>
                        <a:t>月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○</a:t>
                      </a:r>
                      <a:r>
                        <a:rPr lang="zh-TW" sz="1400" kern="100" dirty="0">
                          <a:effectLst/>
                        </a:rPr>
                        <a:t>月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0719811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（一）智慧應用</a:t>
                      </a:r>
                      <a:r>
                        <a:rPr lang="zh-TW" altLang="en-US" sz="1400" kern="100" dirty="0">
                          <a:effectLst/>
                        </a:rPr>
                        <a:t>服務</a:t>
                      </a:r>
                      <a:r>
                        <a:rPr lang="en-US" sz="1400" kern="100" dirty="0">
                          <a:effectLst/>
                        </a:rPr>
                        <a:t>X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02605459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81915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1.</a:t>
                      </a:r>
                      <a:r>
                        <a:rPr lang="zh-TW" altLang="en-US" sz="1400" kern="100" dirty="0">
                          <a:effectLst/>
                        </a:rPr>
                        <a:t>服務</a:t>
                      </a:r>
                      <a:r>
                        <a:rPr lang="zh-TW" sz="1400" kern="100" dirty="0">
                          <a:effectLst/>
                        </a:rPr>
                        <a:t>次工作項目</a:t>
                      </a:r>
                      <a:r>
                        <a:rPr lang="en-US" sz="1400" kern="100" dirty="0">
                          <a:effectLst/>
                        </a:rPr>
                        <a:t>X1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▲A1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8466163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81915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2.</a:t>
                      </a:r>
                      <a:r>
                        <a:rPr lang="zh-TW" altLang="en-US" sz="1400" kern="100" dirty="0">
                          <a:effectLst/>
                        </a:rPr>
                        <a:t>服務</a:t>
                      </a:r>
                      <a:r>
                        <a:rPr lang="zh-TW" sz="1400" kern="100" dirty="0">
                          <a:effectLst/>
                        </a:rPr>
                        <a:t>次工作項目</a:t>
                      </a:r>
                      <a:r>
                        <a:rPr lang="en-US" sz="1400" kern="100" dirty="0">
                          <a:effectLst/>
                        </a:rPr>
                        <a:t>X2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36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▲A2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4035093642"/>
                  </a:ext>
                </a:extLst>
              </a:tr>
            </a:tbl>
          </a:graphicData>
        </a:graphic>
      </p:graphicFrame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020B4873-3053-4B60-9691-6E78CF0E54D3}"/>
              </a:ext>
            </a:extLst>
          </p:cNvPr>
          <p:cNvCxnSpPr>
            <a:cxnSpLocks/>
          </p:cNvCxnSpPr>
          <p:nvPr/>
        </p:nvCxnSpPr>
        <p:spPr bwMode="auto">
          <a:xfrm>
            <a:off x="4905022" y="3501008"/>
            <a:ext cx="2487122" cy="0"/>
          </a:xfrm>
          <a:prstGeom prst="line">
            <a:avLst/>
          </a:prstGeom>
          <a:noFill/>
          <a:ln w="38100">
            <a:solidFill>
              <a:sysClr val="windowText" lastClr="000000">
                <a:lumMod val="100000"/>
                <a:lumOff val="0"/>
              </a:sys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3000" dir="5400000" rotWithShape="0">
                    <a:srgbClr val="000000">
                      <a:alpha val="34999"/>
                    </a:srgbClr>
                  </a:outerShdw>
                </a:effectLst>
              </a14:hiddenEffects>
            </a:ext>
          </a:extLst>
        </p:spPr>
      </p:cxnSp>
      <p:cxnSp>
        <p:nvCxnSpPr>
          <p:cNvPr id="12" name="Line 29">
            <a:extLst>
              <a:ext uri="{FF2B5EF4-FFF2-40B4-BE49-F238E27FC236}">
                <a16:creationId xmlns:a16="http://schemas.microsoft.com/office/drawing/2014/main" id="{F7A96FE0-342A-4FC5-9766-5A487E696468}"/>
              </a:ext>
            </a:extLst>
          </p:cNvPr>
          <p:cNvCxnSpPr>
            <a:cxnSpLocks/>
          </p:cNvCxnSpPr>
          <p:nvPr/>
        </p:nvCxnSpPr>
        <p:spPr bwMode="auto">
          <a:xfrm>
            <a:off x="4905022" y="4077072"/>
            <a:ext cx="4359330" cy="0"/>
          </a:xfrm>
          <a:prstGeom prst="line">
            <a:avLst/>
          </a:prstGeom>
          <a:noFill/>
          <a:ln w="38100">
            <a:solidFill>
              <a:sysClr val="windowText" lastClr="000000">
                <a:lumMod val="100000"/>
                <a:lumOff val="0"/>
              </a:sys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3000" dir="5400000" rotWithShape="0">
                    <a:srgbClr val="000000">
                      <a:alpha val="34999"/>
                    </a:srgbClr>
                  </a:outerShdw>
                </a:effectLst>
              </a14:hiddenEffects>
            </a:ext>
          </a:extLst>
        </p:spPr>
      </p:cxn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F9DD1C6-3A90-4AA5-B3A8-B95F3B72D664}"/>
              </a:ext>
            </a:extLst>
          </p:cNvPr>
          <p:cNvSpPr txBox="1"/>
          <p:nvPr/>
        </p:nvSpPr>
        <p:spPr>
          <a:xfrm>
            <a:off x="839416" y="6269745"/>
            <a:ext cx="80565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zh-TW" altLang="en-US" sz="1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表格可依需求自行增列。</a:t>
            </a:r>
            <a:endParaRPr lang="en-US" altLang="zh-TW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F78ABB2-1CF6-483A-B07D-74D29A78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61A8-7502-4965-B5E0-4EA75C5A985A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151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 1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9465</TotalTime>
  <Words>1250</Words>
  <Application>Microsoft Office PowerPoint</Application>
  <PresentationFormat>寬螢幕</PresentationFormat>
  <Paragraphs>284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微軟正黑體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簡報大綱</vt:lpstr>
      <vt:lpstr>壹、書面審查委員意見表</vt:lpstr>
      <vt:lpstr>貳、計畫摘要</vt:lpstr>
      <vt:lpstr>參、智慧減碳應用服務情境與模式</vt:lpstr>
      <vt:lpstr>肆、智慧應用服務說明</vt:lpstr>
      <vt:lpstr>伍、帶動企業說明及擴散做法</vt:lpstr>
      <vt:lpstr>陸、計畫團隊組成與分工說明</vt:lpstr>
      <vt:lpstr>柒、執行時程及預定查核點說明 1/2</vt:lpstr>
      <vt:lpstr>柒、執行時程及預定查核點說明 2/2</vt:lpstr>
      <vt:lpstr>捌、預期效益 1/3</vt:lpstr>
      <vt:lpstr>捌、預期效益 2/3</vt:lpstr>
      <vt:lpstr>捌、預期效益 3/3 </vt:lpstr>
      <vt:lpstr>玖、預算說明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Celeste Yeh</dc:creator>
  <cp:lastModifiedBy>于介庭</cp:lastModifiedBy>
  <cp:revision>576</cp:revision>
  <cp:lastPrinted>2024-01-09T14:34:43Z</cp:lastPrinted>
  <dcterms:created xsi:type="dcterms:W3CDTF">2015-09-17T07:10:17Z</dcterms:created>
  <dcterms:modified xsi:type="dcterms:W3CDTF">2024-04-02T06:33:53Z</dcterms:modified>
</cp:coreProperties>
</file>