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firstSlideNum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6858000" cx="12192000"/>
  <p:notesSz cx="6797675" cy="99266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11">
          <p15:clr>
            <a:srgbClr val="A4A3A4"/>
          </p15:clr>
        </p15:guide>
        <p15:guide id="3" orient="horz" pos="636">
          <p15:clr>
            <a:srgbClr val="A4A3A4"/>
          </p15:clr>
        </p15:guide>
        <p15:guide id="4" pos="7469">
          <p15:clr>
            <a:srgbClr val="A4A3A4"/>
          </p15:clr>
        </p15:guide>
        <p15:guide id="5" orient="horz" pos="918">
          <p15:clr>
            <a:srgbClr val="A4A3A4"/>
          </p15:clr>
        </p15:guide>
      </p15:sldGuideLst>
    </p:ext>
    <p:ext uri="GoogleSlidesCustomDataVersion2">
      <go:slidesCustomData xmlns:go="http://customooxmlschemas.google.com/" r:id="rId19" roundtripDataSignature="AMtx7mg/SEucxOH+7ArgI5w1NUMilFh1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AB8043C-D5CB-435B-941D-AE835C430760}">
  <a:tblStyle styleId="{5AB8043C-D5CB-435B-941D-AE835C430760}" styleName="Table_0">
    <a:wholeTbl>
      <a:tcTxStyle b="off" i="off">
        <a:font>
          <a:latin typeface="微軟正黑體"/>
          <a:ea typeface="微軟正黑體"/>
          <a:cs typeface="微軟正黑體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fill>
          <a:solidFill>
            <a:srgbClr val="CFD7E7"/>
          </a:solidFill>
        </a:fill>
      </a:tcStyle>
    </a:band1H>
    <a:band2H>
      <a:tcTxStyle/>
    </a:band2H>
    <a:band1V>
      <a:tcTxStyle/>
      <a:tcStyle>
        <a:fill>
          <a:solidFill>
            <a:srgbClr val="CFD7E7"/>
          </a:solidFill>
        </a:fill>
      </a:tcStyle>
    </a:band1V>
    <a:band2V>
      <a:tcTxStyle/>
    </a:band2V>
    <a:lastCol>
      <a:tcTxStyle b="on" i="off">
        <a:font>
          <a:latin typeface="微軟正黑體"/>
          <a:ea typeface="微軟正黑體"/>
          <a:cs typeface="微軟正黑體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微軟正黑體"/>
          <a:ea typeface="微軟正黑體"/>
          <a:cs typeface="微軟正黑體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微軟正黑體"/>
          <a:ea typeface="微軟正黑體"/>
          <a:cs typeface="微軟正黑體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微軟正黑體"/>
          <a:ea typeface="微軟正黑體"/>
          <a:cs typeface="微軟正黑體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11"/>
        <p:guide pos="636" orient="horz"/>
        <p:guide pos="7469"/>
        <p:guide pos="918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customschemas.google.com/relationships/presentationmetadata" Target="metadata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0488" y="744538"/>
            <a:ext cx="6616700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TW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1:notes"/>
          <p:cNvSpPr/>
          <p:nvPr>
            <p:ph idx="2" type="sldImg"/>
          </p:nvPr>
        </p:nvSpPr>
        <p:spPr>
          <a:xfrm>
            <a:off x="90488" y="744538"/>
            <a:ext cx="6616700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0:notes"/>
          <p:cNvSpPr/>
          <p:nvPr>
            <p:ph idx="2" type="sldImg"/>
          </p:nvPr>
        </p:nvSpPr>
        <p:spPr>
          <a:xfrm>
            <a:off x="90488" y="744538"/>
            <a:ext cx="6616700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3" name="Google Shape;123;p10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0:notes"/>
          <p:cNvSpPr txBox="1"/>
          <p:nvPr>
            <p:ph idx="12" type="sldNum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1:notes"/>
          <p:cNvSpPr/>
          <p:nvPr>
            <p:ph idx="2" type="sldImg"/>
          </p:nvPr>
        </p:nvSpPr>
        <p:spPr>
          <a:xfrm>
            <a:off x="90488" y="744538"/>
            <a:ext cx="6616700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p11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1:notes"/>
          <p:cNvSpPr txBox="1"/>
          <p:nvPr>
            <p:ph idx="12" type="sldNum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2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2:notes"/>
          <p:cNvSpPr/>
          <p:nvPr>
            <p:ph idx="2" type="sldImg"/>
          </p:nvPr>
        </p:nvSpPr>
        <p:spPr>
          <a:xfrm>
            <a:off x="90488" y="744538"/>
            <a:ext cx="6616700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2:notes"/>
          <p:cNvSpPr/>
          <p:nvPr>
            <p:ph idx="2" type="sldImg"/>
          </p:nvPr>
        </p:nvSpPr>
        <p:spPr>
          <a:xfrm>
            <a:off x="90488" y="744538"/>
            <a:ext cx="6616700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3:notes"/>
          <p:cNvSpPr/>
          <p:nvPr>
            <p:ph idx="2" type="sldImg"/>
          </p:nvPr>
        </p:nvSpPr>
        <p:spPr>
          <a:xfrm>
            <a:off x="90488" y="744538"/>
            <a:ext cx="6616700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4:notes"/>
          <p:cNvSpPr/>
          <p:nvPr>
            <p:ph idx="2" type="sldImg"/>
          </p:nvPr>
        </p:nvSpPr>
        <p:spPr>
          <a:xfrm>
            <a:off x="90488" y="744538"/>
            <a:ext cx="6616700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5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5:notes"/>
          <p:cNvSpPr/>
          <p:nvPr>
            <p:ph idx="2" type="sldImg"/>
          </p:nvPr>
        </p:nvSpPr>
        <p:spPr>
          <a:xfrm>
            <a:off x="90488" y="744538"/>
            <a:ext cx="6616700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6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6:notes"/>
          <p:cNvSpPr/>
          <p:nvPr>
            <p:ph idx="2" type="sldImg"/>
          </p:nvPr>
        </p:nvSpPr>
        <p:spPr>
          <a:xfrm>
            <a:off x="90488" y="744538"/>
            <a:ext cx="6616700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7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7:notes"/>
          <p:cNvSpPr/>
          <p:nvPr>
            <p:ph idx="2" type="sldImg"/>
          </p:nvPr>
        </p:nvSpPr>
        <p:spPr>
          <a:xfrm>
            <a:off x="90488" y="744538"/>
            <a:ext cx="6616700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8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8:notes"/>
          <p:cNvSpPr/>
          <p:nvPr>
            <p:ph idx="2" type="sldImg"/>
          </p:nvPr>
        </p:nvSpPr>
        <p:spPr>
          <a:xfrm>
            <a:off x="90488" y="744538"/>
            <a:ext cx="6616700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9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9:notes"/>
          <p:cNvSpPr/>
          <p:nvPr>
            <p:ph idx="2" type="sldImg"/>
          </p:nvPr>
        </p:nvSpPr>
        <p:spPr>
          <a:xfrm>
            <a:off x="90488" y="744538"/>
            <a:ext cx="6616700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投影片" showMasterSp="0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 txBox="1"/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4"/>
          <p:cNvSpPr txBox="1"/>
          <p:nvPr>
            <p:ph idx="1" type="subTitle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4"/>
          <p:cNvSpPr txBox="1"/>
          <p:nvPr>
            <p:ph idx="12" type="sldNum"/>
          </p:nvPr>
        </p:nvSpPr>
        <p:spPr>
          <a:xfrm>
            <a:off x="11582400" y="6492876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物件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5"/>
          <p:cNvSpPr txBox="1"/>
          <p:nvPr>
            <p:ph type="title"/>
          </p:nvPr>
        </p:nvSpPr>
        <p:spPr>
          <a:xfrm>
            <a:off x="2063750" y="285728"/>
            <a:ext cx="8064697" cy="54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5"/>
          <p:cNvSpPr txBox="1"/>
          <p:nvPr>
            <p:ph idx="1" type="body"/>
          </p:nvPr>
        </p:nvSpPr>
        <p:spPr>
          <a:xfrm>
            <a:off x="576000" y="972000"/>
            <a:ext cx="11040000" cy="54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" name="Google Shape;22;p15"/>
          <p:cNvSpPr txBox="1"/>
          <p:nvPr>
            <p:ph idx="12" type="sldNum"/>
          </p:nvPr>
        </p:nvSpPr>
        <p:spPr>
          <a:xfrm>
            <a:off x="11582400" y="6492876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6"/>
          <p:cNvSpPr txBox="1"/>
          <p:nvPr>
            <p:ph idx="12" type="sldNum"/>
          </p:nvPr>
        </p:nvSpPr>
        <p:spPr>
          <a:xfrm>
            <a:off x="11582400" y="6492876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/>
          <p:nvPr>
            <p:ph type="title"/>
          </p:nvPr>
        </p:nvSpPr>
        <p:spPr>
          <a:xfrm>
            <a:off x="2063750" y="285728"/>
            <a:ext cx="8064697" cy="54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Microsoft JhengHei"/>
              <a:buNone/>
              <a:defRPr b="1" i="0" sz="2400" u="none" cap="none" strike="noStrike">
                <a:solidFill>
                  <a:srgbClr val="002060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3"/>
          <p:cNvSpPr txBox="1"/>
          <p:nvPr>
            <p:ph idx="1" type="body"/>
          </p:nvPr>
        </p:nvSpPr>
        <p:spPr>
          <a:xfrm>
            <a:off x="576000" y="971999"/>
            <a:ext cx="11040000" cy="54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9pPr>
          </a:lstStyle>
          <a:p/>
        </p:txBody>
      </p:sp>
      <p:sp>
        <p:nvSpPr>
          <p:cNvPr id="12" name="Google Shape;12;p13"/>
          <p:cNvSpPr txBox="1"/>
          <p:nvPr>
            <p:ph idx="12" type="sldNum"/>
          </p:nvPr>
        </p:nvSpPr>
        <p:spPr>
          <a:xfrm>
            <a:off x="11582400" y="6492876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cxnSp>
        <p:nvCxnSpPr>
          <p:cNvPr id="13" name="Google Shape;13;p13"/>
          <p:cNvCxnSpPr/>
          <p:nvPr/>
        </p:nvCxnSpPr>
        <p:spPr>
          <a:xfrm>
            <a:off x="1439334" y="836613"/>
            <a:ext cx="9313333" cy="0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4" name="Google Shape;14;p13"/>
          <p:cNvPicPr preferRelativeResize="0"/>
          <p:nvPr/>
        </p:nvPicPr>
        <p:blipFill rotWithShape="1">
          <a:blip r:embed="rId1">
            <a:alphaModFix/>
          </a:blip>
          <a:srcRect b="42667" l="7288" r="8032" t="42856"/>
          <a:stretch/>
        </p:blipFill>
        <p:spPr>
          <a:xfrm>
            <a:off x="119336" y="406198"/>
            <a:ext cx="1810664" cy="309538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"/>
          <p:cNvSpPr txBox="1"/>
          <p:nvPr/>
        </p:nvSpPr>
        <p:spPr>
          <a:xfrm>
            <a:off x="2387588" y="2204864"/>
            <a:ext cx="7416824" cy="2119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zh-TW" sz="32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計畫名稱：</a:t>
            </a:r>
            <a:r>
              <a:rPr b="0" i="0" lang="zh-TW" sz="32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○ ○ ○ ○ ○ ○○</a:t>
            </a:r>
            <a:endParaRPr/>
          </a:p>
        </p:txBody>
      </p:sp>
      <p:sp>
        <p:nvSpPr>
          <p:cNvPr id="30" name="Google Shape;30;p1"/>
          <p:cNvSpPr txBox="1"/>
          <p:nvPr/>
        </p:nvSpPr>
        <p:spPr>
          <a:xfrm>
            <a:off x="4223792" y="4815627"/>
            <a:ext cx="4032448" cy="18537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zh-TW" sz="20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提案企業：</a:t>
            </a:r>
            <a:r>
              <a:rPr b="0" i="0" lang="zh-TW" sz="20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○ ○ ○ ○</a:t>
            </a:r>
            <a:endParaRPr b="0" i="0" sz="2000" u="none" cap="none" strike="noStrik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zh-TW" sz="20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簡報人：</a:t>
            </a:r>
            <a:r>
              <a:rPr b="0" i="0" lang="zh-TW" sz="20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○ ○ ○</a:t>
            </a:r>
            <a:endParaRPr b="0" i="0" sz="2000" u="none" cap="none" strike="noStrik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zh-TW" sz="20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簡報日期： </a:t>
            </a:r>
            <a:r>
              <a:rPr b="0" i="0" lang="zh-TW" sz="20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113年○ ○月○ ○日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1"/>
          <p:cNvSpPr/>
          <p:nvPr/>
        </p:nvSpPr>
        <p:spPr>
          <a:xfrm>
            <a:off x="335360" y="476672"/>
            <a:ext cx="5184576" cy="1015663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  <a:effectLst>
            <a:outerShdw rotWithShape="0" algn="tl" dir="2700000" dist="38100">
              <a:srgbClr val="808080">
                <a:alpha val="3960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zh-TW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「商業服務業智慧減碳補助計畫」提案審查會議</a:t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1" i="0" lang="zh-TW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提案類別：單一應用服務類</a:t>
            </a:r>
            <a:endParaRPr/>
          </a:p>
        </p:txBody>
      </p:sp>
      <p:sp>
        <p:nvSpPr>
          <p:cNvPr id="32" name="Google Shape;32;p1"/>
          <p:cNvSpPr/>
          <p:nvPr/>
        </p:nvSpPr>
        <p:spPr>
          <a:xfrm>
            <a:off x="7230361" y="354856"/>
            <a:ext cx="4626279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zh-TW" sz="2000" u="none" cap="none" strike="noStrike">
                <a:solidFill>
                  <a:srgbClr val="C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本簡報範例所提列之內容均須填寫，</a:t>
            </a:r>
            <a:endParaRPr b="1" sz="2000">
              <a:solidFill>
                <a:srgbClr val="C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000">
                <a:solidFill>
                  <a:srgbClr val="C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然呈現方式可依需求自行調整，</a:t>
            </a:r>
            <a:endParaRPr b="1" sz="2000">
              <a:solidFill>
                <a:srgbClr val="C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000">
                <a:solidFill>
                  <a:srgbClr val="C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另如需增加簡報論述，亦可自行增列。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0"/>
          <p:cNvSpPr txBox="1"/>
          <p:nvPr>
            <p:ph type="title"/>
          </p:nvPr>
        </p:nvSpPr>
        <p:spPr>
          <a:xfrm>
            <a:off x="2063750" y="285728"/>
            <a:ext cx="8064697" cy="54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Microsoft JhengHei"/>
              <a:buNone/>
            </a:pPr>
            <a:r>
              <a:rPr lang="zh-TW"/>
              <a:t>柒、預期效益 </a:t>
            </a:r>
            <a:r>
              <a:rPr i="1" lang="zh-TW" sz="2000"/>
              <a:t>1/2</a:t>
            </a:r>
            <a:endParaRPr i="1"/>
          </a:p>
        </p:txBody>
      </p:sp>
      <p:sp>
        <p:nvSpPr>
          <p:cNvPr id="127" name="Google Shape;127;p10"/>
          <p:cNvSpPr txBox="1"/>
          <p:nvPr/>
        </p:nvSpPr>
        <p:spPr>
          <a:xfrm>
            <a:off x="334963" y="1009650"/>
            <a:ext cx="2808312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6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一、執行成效</a:t>
            </a:r>
            <a:endParaRPr/>
          </a:p>
        </p:txBody>
      </p:sp>
      <p:sp>
        <p:nvSpPr>
          <p:cNvPr id="128" name="Google Shape;128;p10"/>
          <p:cNvSpPr txBox="1"/>
          <p:nvPr>
            <p:ph idx="12" type="sldNum"/>
          </p:nvPr>
        </p:nvSpPr>
        <p:spPr>
          <a:xfrm>
            <a:off x="11582400" y="6492876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graphicFrame>
        <p:nvGraphicFramePr>
          <p:cNvPr id="129" name="Google Shape;129;p10"/>
          <p:cNvGraphicFramePr/>
          <p:nvPr/>
        </p:nvGraphicFramePr>
        <p:xfrm>
          <a:off x="334963" y="145732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{5AB8043C-D5CB-435B-941D-AE835C430760}</a:tableStyleId>
              </a:tblPr>
              <a:tblGrid>
                <a:gridCol w="2793225"/>
                <a:gridCol w="3724300"/>
                <a:gridCol w="5004550"/>
              </a:tblGrid>
              <a:tr h="540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關鍵績效指標 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預期達成目標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計算公式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13084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體驗人次</a:t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（單位:人次） </a:t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800"/>
                        <a:buFont typeface="Microsoft JhengHei"/>
                        <a:buNone/>
                      </a:pPr>
                      <a:r>
                        <a:rPr lang="zh-TW" sz="1800">
                          <a:solidFill>
                            <a:srgbClr val="C00000"/>
                          </a:solidFill>
                        </a:rPr>
                        <a:t>請以數字表達，勿用百分比。</a:t>
                      </a:r>
                      <a:endParaRPr sz="1800">
                        <a:solidFill>
                          <a:srgbClr val="C0000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Microsoft JhengHei"/>
                        <a:buAutoNum type="arabicPeriod"/>
                      </a:pPr>
                      <a:r>
                        <a:rPr lang="zh-TW" sz="1600">
                          <a:solidFill>
                            <a:srgbClr val="C00000"/>
                          </a:solidFill>
                        </a:rPr>
                        <a:t>定義：</a:t>
                      </a:r>
                      <a:endParaRPr sz="1600">
                        <a:solidFill>
                          <a:srgbClr val="C00000"/>
                        </a:solidFill>
                      </a:endParaRPr>
                    </a:p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Microsoft JhengHei"/>
                        <a:buAutoNum type="arabicPeriod"/>
                      </a:pPr>
                      <a:r>
                        <a:rPr lang="zh-TW" sz="1600">
                          <a:solidFill>
                            <a:srgbClr val="C00000"/>
                          </a:solidFill>
                        </a:rPr>
                        <a:t>計算公式：</a:t>
                      </a:r>
                      <a:endParaRPr sz="1600">
                        <a:solidFill>
                          <a:srgbClr val="C00000"/>
                        </a:solidFill>
                      </a:endParaRPr>
                    </a:p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Microsoft JhengHei"/>
                        <a:buAutoNum type="arabicPeriod"/>
                      </a:pPr>
                      <a:r>
                        <a:rPr lang="zh-TW" sz="1600">
                          <a:solidFill>
                            <a:srgbClr val="C00000"/>
                          </a:solidFill>
                        </a:rPr>
                        <a:t>驗證方式：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15265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降低碳排放量</a:t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（單位:公噸） 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800"/>
                        <a:buFont typeface="Microsoft JhengHei"/>
                        <a:buNone/>
                      </a:pPr>
                      <a:r>
                        <a:rPr lang="zh-TW" sz="1800">
                          <a:solidFill>
                            <a:srgbClr val="C00000"/>
                          </a:solidFill>
                        </a:rPr>
                        <a:t>請以數字表達，勿用百分比。</a:t>
                      </a:r>
                      <a:endParaRPr sz="1800">
                        <a:solidFill>
                          <a:srgbClr val="C0000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Microsoft JhengHei"/>
                        <a:buAutoNum type="arabicPeriod"/>
                      </a:pPr>
                      <a:r>
                        <a:rPr lang="zh-TW" sz="1600">
                          <a:solidFill>
                            <a:srgbClr val="C00000"/>
                          </a:solidFill>
                        </a:rPr>
                        <a:t>定義：</a:t>
                      </a:r>
                      <a:r>
                        <a:rPr b="1" lang="zh-TW" sz="1600">
                          <a:solidFill>
                            <a:srgbClr val="C00000"/>
                          </a:solidFill>
                        </a:rPr>
                        <a:t>例如節電、節油等</a:t>
                      </a:r>
                      <a:endParaRPr b="1" sz="1600">
                        <a:solidFill>
                          <a:srgbClr val="C00000"/>
                        </a:solidFill>
                      </a:endParaRPr>
                    </a:p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Microsoft JhengHei"/>
                        <a:buAutoNum type="arabicPeriod"/>
                      </a:pPr>
                      <a:r>
                        <a:rPr lang="zh-TW" sz="1600">
                          <a:solidFill>
                            <a:srgbClr val="C00000"/>
                          </a:solidFill>
                        </a:rPr>
                        <a:t>計算公式：</a:t>
                      </a:r>
                      <a:r>
                        <a:rPr b="1" lang="zh-TW" sz="1600">
                          <a:solidFill>
                            <a:srgbClr val="C00000"/>
                          </a:solidFill>
                        </a:rPr>
                        <a:t>各減碳項目輔導前後差異X碳排係數後加總</a:t>
                      </a:r>
                      <a:endParaRPr b="1" sz="1600">
                        <a:solidFill>
                          <a:srgbClr val="C00000"/>
                        </a:solidFill>
                      </a:endParaRPr>
                    </a:p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Microsoft JhengHei"/>
                        <a:buAutoNum type="arabicPeriod"/>
                      </a:pPr>
                      <a:r>
                        <a:rPr lang="zh-TW" sz="1600">
                          <a:solidFill>
                            <a:srgbClr val="C00000"/>
                          </a:solidFill>
                        </a:rPr>
                        <a:t>驗證方式：</a:t>
                      </a:r>
                      <a:endParaRPr b="1" sz="1600">
                        <a:solidFill>
                          <a:srgbClr val="C00000"/>
                        </a:solidFill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1"/>
          <p:cNvSpPr txBox="1"/>
          <p:nvPr>
            <p:ph type="title"/>
          </p:nvPr>
        </p:nvSpPr>
        <p:spPr>
          <a:xfrm>
            <a:off x="2063750" y="285728"/>
            <a:ext cx="8064697" cy="54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Microsoft JhengHei"/>
              <a:buNone/>
            </a:pPr>
            <a:r>
              <a:rPr lang="zh-TW"/>
              <a:t>柒、預期效益 </a:t>
            </a:r>
            <a:r>
              <a:rPr i="1" lang="zh-TW" sz="2000"/>
              <a:t>2/2</a:t>
            </a:r>
            <a:endParaRPr i="1"/>
          </a:p>
        </p:txBody>
      </p:sp>
      <p:sp>
        <p:nvSpPr>
          <p:cNvPr id="136" name="Google Shape;136;p11"/>
          <p:cNvSpPr txBox="1"/>
          <p:nvPr/>
        </p:nvSpPr>
        <p:spPr>
          <a:xfrm>
            <a:off x="334963" y="1028155"/>
            <a:ext cx="2808312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6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二、減碳項目</a:t>
            </a:r>
            <a:endParaRPr/>
          </a:p>
        </p:txBody>
      </p:sp>
      <p:sp>
        <p:nvSpPr>
          <p:cNvPr id="137" name="Google Shape;137;p11"/>
          <p:cNvSpPr txBox="1"/>
          <p:nvPr/>
        </p:nvSpPr>
        <p:spPr>
          <a:xfrm>
            <a:off x="839416" y="6269745"/>
            <a:ext cx="8056514" cy="3231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>
                <a:solidFill>
                  <a:srgbClr val="C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表格可依需求自行增列。</a:t>
            </a:r>
            <a:endParaRPr sz="1600">
              <a:solidFill>
                <a:srgbClr val="C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38" name="Google Shape;138;p11"/>
          <p:cNvSpPr txBox="1"/>
          <p:nvPr>
            <p:ph idx="12" type="sldNum"/>
          </p:nvPr>
        </p:nvSpPr>
        <p:spPr>
          <a:xfrm>
            <a:off x="11582400" y="6492876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graphicFrame>
        <p:nvGraphicFramePr>
          <p:cNvPr id="139" name="Google Shape;139;p11"/>
          <p:cNvGraphicFramePr/>
          <p:nvPr/>
        </p:nvGraphicFramePr>
        <p:xfrm>
          <a:off x="341859" y="145732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{5AB8043C-D5CB-435B-941D-AE835C430760}</a:tableStyleId>
              </a:tblPr>
              <a:tblGrid>
                <a:gridCol w="1645025"/>
                <a:gridCol w="1535350"/>
                <a:gridCol w="1535350"/>
                <a:gridCol w="2997600"/>
                <a:gridCol w="38018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減碳項目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輔導前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輔導後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輔導前後差異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減碳項目與碳排放量之關係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7829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如：節電</a:t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>
                          <a:solidFill>
                            <a:srgbClr val="C00000"/>
                          </a:solidFill>
                        </a:rPr>
                        <a:t>指計畫開始執行前之實際情況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>
                          <a:solidFill>
                            <a:srgbClr val="C00000"/>
                          </a:solidFill>
                        </a:rPr>
                        <a:t>指計畫開始執行後之實際情況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>
                          <a:solidFill>
                            <a:srgbClr val="C00000"/>
                          </a:solidFill>
                        </a:rPr>
                        <a:t>輔導前減輔導後之數字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Microsoft JhengHei"/>
                        <a:buAutoNum type="arabicPeriod"/>
                      </a:pPr>
                      <a:r>
                        <a:rPr lang="zh-TW" sz="1600">
                          <a:solidFill>
                            <a:srgbClr val="C00000"/>
                          </a:solidFill>
                        </a:rPr>
                        <a:t>輔導前狀況說明及計算公式：</a:t>
                      </a:r>
                      <a:endParaRPr sz="1600">
                        <a:solidFill>
                          <a:srgbClr val="C00000"/>
                        </a:solidFill>
                      </a:endParaRPr>
                    </a:p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Microsoft JhengHei"/>
                        <a:buAutoNum type="arabicPeriod"/>
                      </a:pPr>
                      <a:r>
                        <a:rPr lang="zh-TW" sz="1600">
                          <a:solidFill>
                            <a:srgbClr val="C00000"/>
                          </a:solidFill>
                        </a:rPr>
                        <a:t>輔導後狀況說明及計算公式：</a:t>
                      </a:r>
                      <a:endParaRPr sz="1600">
                        <a:solidFill>
                          <a:srgbClr val="C00000"/>
                        </a:solidFill>
                      </a:endParaRPr>
                    </a:p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Microsoft JhengHei"/>
                        <a:buAutoNum type="arabicPeriod"/>
                      </a:pPr>
                      <a:r>
                        <a:rPr lang="zh-TW" sz="1600">
                          <a:solidFill>
                            <a:srgbClr val="C00000"/>
                          </a:solidFill>
                        </a:rPr>
                        <a:t>碳排係數：</a:t>
                      </a:r>
                      <a:endParaRPr sz="1600">
                        <a:solidFill>
                          <a:srgbClr val="C00000"/>
                        </a:solidFill>
                      </a:endParaRPr>
                    </a:p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Microsoft JhengHei"/>
                        <a:buAutoNum type="arabicPeriod"/>
                      </a:pPr>
                      <a:r>
                        <a:rPr lang="zh-TW" sz="1600">
                          <a:solidFill>
                            <a:srgbClr val="C00000"/>
                          </a:solidFill>
                        </a:rPr>
                        <a:t>係數依據：</a:t>
                      </a:r>
                      <a:endParaRPr sz="1600">
                        <a:solidFill>
                          <a:srgbClr val="C00000"/>
                        </a:solidFill>
                      </a:endParaRPr>
                    </a:p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Microsoft JhengHei"/>
                        <a:buAutoNum type="arabicPeriod"/>
                      </a:pPr>
                      <a:r>
                        <a:rPr lang="zh-TW" sz="1600">
                          <a:solidFill>
                            <a:srgbClr val="C00000"/>
                          </a:solidFill>
                        </a:rPr>
                        <a:t>減碳項目之驗證方式：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140" name="Google Shape;140;p11"/>
          <p:cNvGraphicFramePr/>
          <p:nvPr/>
        </p:nvGraphicFramePr>
        <p:xfrm>
          <a:off x="335360" y="321512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{5AB8043C-D5CB-435B-941D-AE835C430760}</a:tableStyleId>
              </a:tblPr>
              <a:tblGrid>
                <a:gridCol w="1645025"/>
                <a:gridCol w="1535350"/>
                <a:gridCol w="1535350"/>
                <a:gridCol w="2997600"/>
                <a:gridCol w="38018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減碳項目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輔導前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輔導後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輔導前後差異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減碳項目與碳排放量之關係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7829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如：節油</a:t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>
                          <a:solidFill>
                            <a:srgbClr val="C00000"/>
                          </a:solidFill>
                        </a:rPr>
                        <a:t>指計畫開始執行前之實際情況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>
                          <a:solidFill>
                            <a:srgbClr val="C00000"/>
                          </a:solidFill>
                        </a:rPr>
                        <a:t>指計畫開始執行後之實際情況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>
                          <a:solidFill>
                            <a:srgbClr val="C00000"/>
                          </a:solidFill>
                        </a:rPr>
                        <a:t>輔導前減輔導後之數字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Microsoft JhengHei"/>
                        <a:buAutoNum type="arabicPeriod"/>
                      </a:pPr>
                      <a:r>
                        <a:rPr lang="zh-TW" sz="1600">
                          <a:solidFill>
                            <a:srgbClr val="C00000"/>
                          </a:solidFill>
                        </a:rPr>
                        <a:t>輔導前狀況說明及計算公式：</a:t>
                      </a:r>
                      <a:endParaRPr sz="1600">
                        <a:solidFill>
                          <a:srgbClr val="C00000"/>
                        </a:solidFill>
                      </a:endParaRPr>
                    </a:p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Microsoft JhengHei"/>
                        <a:buAutoNum type="arabicPeriod"/>
                      </a:pPr>
                      <a:r>
                        <a:rPr lang="zh-TW" sz="1600">
                          <a:solidFill>
                            <a:srgbClr val="C00000"/>
                          </a:solidFill>
                        </a:rPr>
                        <a:t>輔導後狀況說明及計算公式：</a:t>
                      </a:r>
                      <a:endParaRPr sz="1600">
                        <a:solidFill>
                          <a:srgbClr val="C00000"/>
                        </a:solidFill>
                      </a:endParaRPr>
                    </a:p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Microsoft JhengHei"/>
                        <a:buAutoNum type="arabicPeriod"/>
                      </a:pPr>
                      <a:r>
                        <a:rPr lang="zh-TW" sz="1600">
                          <a:solidFill>
                            <a:srgbClr val="C00000"/>
                          </a:solidFill>
                        </a:rPr>
                        <a:t>碳排係數：</a:t>
                      </a:r>
                      <a:endParaRPr sz="1600">
                        <a:solidFill>
                          <a:srgbClr val="C00000"/>
                        </a:solidFill>
                      </a:endParaRPr>
                    </a:p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Microsoft JhengHei"/>
                        <a:buAutoNum type="arabicPeriod"/>
                      </a:pPr>
                      <a:r>
                        <a:rPr lang="zh-TW" sz="1600">
                          <a:solidFill>
                            <a:srgbClr val="C00000"/>
                          </a:solidFill>
                        </a:rPr>
                        <a:t>係數依據：</a:t>
                      </a:r>
                      <a:endParaRPr sz="1600">
                        <a:solidFill>
                          <a:srgbClr val="C00000"/>
                        </a:solidFill>
                      </a:endParaRPr>
                    </a:p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Microsoft JhengHei"/>
                        <a:buAutoNum type="arabicPeriod"/>
                      </a:pPr>
                      <a:r>
                        <a:rPr lang="zh-TW" sz="1600">
                          <a:solidFill>
                            <a:srgbClr val="C00000"/>
                          </a:solidFill>
                        </a:rPr>
                        <a:t>減碳項目之驗證方式：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2"/>
          <p:cNvSpPr txBox="1"/>
          <p:nvPr>
            <p:ph type="title"/>
          </p:nvPr>
        </p:nvSpPr>
        <p:spPr>
          <a:xfrm>
            <a:off x="2063750" y="285728"/>
            <a:ext cx="8064697" cy="54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Microsoft JhengHei"/>
              <a:buNone/>
            </a:pPr>
            <a:r>
              <a:rPr lang="zh-TW"/>
              <a:t>捌、預算說明</a:t>
            </a:r>
            <a:endParaRPr/>
          </a:p>
        </p:txBody>
      </p:sp>
      <p:graphicFrame>
        <p:nvGraphicFramePr>
          <p:cNvPr id="146" name="Google Shape;146;p12"/>
          <p:cNvGraphicFramePr/>
          <p:nvPr/>
        </p:nvGraphicFramePr>
        <p:xfrm>
          <a:off x="325196" y="889656"/>
          <a:ext cx="3000000" cy="3000000"/>
        </p:xfrm>
        <a:graphic>
          <a:graphicData uri="http://schemas.openxmlformats.org/drawingml/2006/table">
            <a:tbl>
              <a:tblPr firstCol="1" firstRow="1">
                <a:noFill/>
                <a:tableStyleId>{5AB8043C-D5CB-435B-941D-AE835C430760}</a:tableStyleId>
              </a:tblPr>
              <a:tblGrid>
                <a:gridCol w="946275"/>
                <a:gridCol w="1800200"/>
                <a:gridCol w="1296150"/>
                <a:gridCol w="1680175"/>
                <a:gridCol w="1488175"/>
                <a:gridCol w="4320875"/>
              </a:tblGrid>
              <a:tr h="360000">
                <a:tc gridSpan="2"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會計科目 </a:t>
                      </a:r>
                      <a:endParaRPr sz="16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51150" marL="51150" anchor="ctr"/>
                </a:tc>
                <a:tc rowSpan="2" hMerge="1"/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Microsoft JhengHei"/>
                        <a:buNone/>
                      </a:pPr>
                      <a:r>
                        <a:rPr lang="zh-TW" sz="1600"/>
                        <a:t>簽約計畫預算數</a:t>
                      </a:r>
                      <a:endParaRPr sz="16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51150" marL="51150" anchor="ctr"/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Microsoft JhengHei"/>
                        <a:buNone/>
                      </a:pPr>
                      <a:r>
                        <a:t/>
                      </a:r>
                      <a:endParaRPr sz="16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51150" marL="51150" anchor="ctr"/>
                </a:tc>
              </a:tr>
              <a:tr h="360000">
                <a:tc gridSpan="2" vMerge="1"/>
                <a:tc hMerge="1"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Microsoft JhengHei"/>
                        <a:buNone/>
                      </a:pPr>
                      <a:r>
                        <a:rPr b="1" lang="zh-TW" sz="1600">
                          <a:solidFill>
                            <a:schemeClr val="lt1"/>
                          </a:solidFill>
                        </a:rPr>
                        <a:t>補助款</a:t>
                      </a:r>
                      <a:endParaRPr b="1" sz="1600">
                        <a:solidFill>
                          <a:schemeClr val="lt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51150" marL="5115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Microsoft JhengHei"/>
                        <a:buNone/>
                      </a:pPr>
                      <a:r>
                        <a:rPr b="1" lang="zh-TW" sz="1600">
                          <a:solidFill>
                            <a:schemeClr val="lt1"/>
                          </a:solidFill>
                        </a:rPr>
                        <a:t>自籌款</a:t>
                      </a:r>
                      <a:endParaRPr b="1" sz="1600">
                        <a:solidFill>
                          <a:schemeClr val="lt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51150" marL="5115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Microsoft JhengHei"/>
                        <a:buNone/>
                      </a:pPr>
                      <a:r>
                        <a:rPr b="1" lang="zh-TW" sz="1600">
                          <a:solidFill>
                            <a:schemeClr val="lt1"/>
                          </a:solidFill>
                        </a:rPr>
                        <a:t>小計</a:t>
                      </a:r>
                      <a:endParaRPr b="1" sz="1600">
                        <a:solidFill>
                          <a:schemeClr val="lt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51150" marL="5115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Microsoft JhengHei"/>
                        <a:buNone/>
                      </a:pPr>
                      <a:r>
                        <a:t/>
                      </a:r>
                      <a:endParaRPr b="1" sz="1600">
                        <a:solidFill>
                          <a:schemeClr val="lt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51150" marL="51150" anchor="ctr">
                    <a:solidFill>
                      <a:schemeClr val="accent1"/>
                    </a:solidFill>
                  </a:tcPr>
                </a:tc>
              </a:tr>
              <a:tr h="39600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1.人事費</a:t>
                      </a:r>
                      <a:endParaRPr sz="1600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51150" marL="51150" anchor="ctr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Microsoft JhengHei"/>
                        <a:buNone/>
                      </a:pPr>
                      <a:r>
                        <a:rPr lang="zh-TW" sz="1600">
                          <a:solidFill>
                            <a:srgbClr val="C00000"/>
                          </a:solidFill>
                        </a:rPr>
                        <a:t>（請列出計算公式）</a:t>
                      </a:r>
                      <a:endParaRPr sz="1600"/>
                    </a:p>
                  </a:txBody>
                  <a:tcPr marT="45725" marB="45725" marR="91450" marL="91450" anchor="ctr">
                    <a:solidFill>
                      <a:srgbClr val="DAE5F1"/>
                    </a:solidFill>
                  </a:tcPr>
                </a:tc>
              </a:tr>
              <a:tr h="19920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2.消耗性器材及原材料費</a:t>
                      </a:r>
                      <a:endParaRPr sz="1600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51150" marL="51150" anchor="ctr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Microsoft JhengHei"/>
                        <a:buNone/>
                      </a:pPr>
                      <a:r>
                        <a:rPr lang="zh-TW" sz="1600">
                          <a:solidFill>
                            <a:srgbClr val="C00000"/>
                          </a:solidFill>
                        </a:rPr>
                        <a:t>（請列出計算公式）</a:t>
                      </a:r>
                      <a:endParaRPr sz="1600"/>
                    </a:p>
                  </a:txBody>
                  <a:tcPr marT="45725" marB="45725" marR="91450" marL="91450" anchor="ctr">
                    <a:solidFill>
                      <a:srgbClr val="DAE5F1"/>
                    </a:solidFill>
                  </a:tcPr>
                </a:tc>
              </a:tr>
              <a:tr h="39600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3.設備及軟體使用費</a:t>
                      </a:r>
                      <a:endParaRPr sz="1600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51150" marL="51150" anchor="ctr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Microsoft JhengHei"/>
                        <a:buNone/>
                      </a:pPr>
                      <a:r>
                        <a:rPr lang="zh-TW" sz="1600">
                          <a:solidFill>
                            <a:srgbClr val="C00000"/>
                          </a:solidFill>
                        </a:rPr>
                        <a:t>（請列出計算公式）</a:t>
                      </a:r>
                      <a:endParaRPr sz="1600"/>
                    </a:p>
                  </a:txBody>
                  <a:tcPr marT="45725" marB="45725" marR="91450" marL="91450" anchor="ctr">
                    <a:solidFill>
                      <a:srgbClr val="DAE5F1"/>
                    </a:solidFill>
                  </a:tcPr>
                </a:tc>
              </a:tr>
              <a:tr h="39600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4.設備維護費</a:t>
                      </a:r>
                      <a:endParaRPr sz="1600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51150" marL="51150" anchor="ctr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Microsoft JhengHei"/>
                        <a:buNone/>
                      </a:pPr>
                      <a:r>
                        <a:rPr lang="zh-TW" sz="1600">
                          <a:solidFill>
                            <a:srgbClr val="C00000"/>
                          </a:solidFill>
                        </a:rPr>
                        <a:t>（請列出計算公式）</a:t>
                      </a:r>
                      <a:endParaRPr sz="1600"/>
                    </a:p>
                  </a:txBody>
                  <a:tcPr marT="45725" marB="45725" marR="91450" marL="91450" anchor="ctr">
                    <a:solidFill>
                      <a:srgbClr val="DAE5F1"/>
                    </a:solidFill>
                  </a:tcPr>
                </a:tc>
              </a:tr>
              <a:tr h="396000">
                <a:tc rowSpan="4">
                  <a:txBody>
                    <a:bodyPr/>
                    <a:lstStyle/>
                    <a:p>
                      <a:pPr indent="-180975" lvl="0" marL="18097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Microsoft JhengHei"/>
                        <a:buNone/>
                      </a:pPr>
                      <a:r>
                        <a:rPr lang="zh-TW" sz="1600"/>
                        <a:t>5.技術移轉費</a:t>
                      </a:r>
                      <a:endParaRPr b="1" sz="1600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51150" marL="51150" anchor="ctr"/>
                </a:tc>
                <a:tc>
                  <a:txBody>
                    <a:bodyPr/>
                    <a:lstStyle/>
                    <a:p>
                      <a:pPr indent="-180975" lvl="0" marL="18097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600">
                          <a:solidFill>
                            <a:schemeClr val="lt1"/>
                          </a:solidFill>
                        </a:rPr>
                        <a:t>(1)技術或智慧財產權購買費</a:t>
                      </a:r>
                      <a:endParaRPr b="1" sz="1600">
                        <a:solidFill>
                          <a:schemeClr val="lt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51150" marL="5115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Microsoft JhengHei"/>
                        <a:buNone/>
                      </a:pPr>
                      <a:r>
                        <a:rPr lang="zh-TW" sz="1600">
                          <a:solidFill>
                            <a:srgbClr val="C00000"/>
                          </a:solidFill>
                        </a:rPr>
                        <a:t>（請列出計算公式）</a:t>
                      </a:r>
                      <a:endParaRPr sz="1600"/>
                    </a:p>
                  </a:txBody>
                  <a:tcPr marT="45725" marB="45725" marR="91450" marL="91450" anchor="ctr">
                    <a:solidFill>
                      <a:srgbClr val="DAE5F1"/>
                    </a:solidFill>
                  </a:tcPr>
                </a:tc>
              </a:tr>
              <a:tr h="396000">
                <a:tc vMerge="1"/>
                <a:tc>
                  <a:txBody>
                    <a:bodyPr/>
                    <a:lstStyle/>
                    <a:p>
                      <a:pPr indent="-180975" lvl="0" marL="18097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600">
                          <a:solidFill>
                            <a:schemeClr val="lt1"/>
                          </a:solidFill>
                        </a:rPr>
                        <a:t>(2)委託研究費</a:t>
                      </a:r>
                      <a:endParaRPr b="1" sz="1600">
                        <a:solidFill>
                          <a:schemeClr val="lt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51150" marL="5115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Microsoft JhengHei"/>
                        <a:buNone/>
                      </a:pPr>
                      <a:r>
                        <a:rPr lang="zh-TW" sz="1600">
                          <a:solidFill>
                            <a:srgbClr val="C00000"/>
                          </a:solidFill>
                        </a:rPr>
                        <a:t>（請列出計算公式）</a:t>
                      </a:r>
                      <a:endParaRPr sz="1600">
                        <a:solidFill>
                          <a:srgbClr val="C0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Microsoft JhengHei"/>
                        <a:buNone/>
                      </a:pPr>
                      <a:r>
                        <a:rPr lang="zh-TW" sz="1600">
                          <a:solidFill>
                            <a:srgbClr val="C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須註明合作單位之項目及預計合作經費</a:t>
                      </a:r>
                      <a:endParaRPr sz="1600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>
                    <a:solidFill>
                      <a:srgbClr val="DAE5F1"/>
                    </a:solidFill>
                  </a:tcPr>
                </a:tc>
              </a:tr>
              <a:tr h="396000">
                <a:tc vMerge="1"/>
                <a:tc>
                  <a:txBody>
                    <a:bodyPr/>
                    <a:lstStyle/>
                    <a:p>
                      <a:pPr indent="-180975" lvl="0" marL="18097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600">
                          <a:solidFill>
                            <a:schemeClr val="lt1"/>
                          </a:solidFill>
                        </a:rPr>
                        <a:t>(3)委託勞務費</a:t>
                      </a:r>
                      <a:endParaRPr b="1" sz="1600">
                        <a:solidFill>
                          <a:schemeClr val="lt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51150" marL="5115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Microsoft JhengHei"/>
                        <a:buNone/>
                      </a:pPr>
                      <a:r>
                        <a:rPr lang="zh-TW" sz="1600">
                          <a:solidFill>
                            <a:srgbClr val="C00000"/>
                          </a:solidFill>
                        </a:rPr>
                        <a:t>（請列出計算公式）</a:t>
                      </a:r>
                      <a:endParaRPr sz="1600">
                        <a:solidFill>
                          <a:srgbClr val="C0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Microsoft JhengHei"/>
                        <a:buNone/>
                      </a:pPr>
                      <a:r>
                        <a:rPr lang="zh-TW" sz="1600">
                          <a:solidFill>
                            <a:srgbClr val="C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須註明合作單位之項目及預計合作經費</a:t>
                      </a:r>
                      <a:endParaRPr sz="1600">
                        <a:solidFill>
                          <a:srgbClr val="C0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>
                    <a:solidFill>
                      <a:srgbClr val="DAE5F1"/>
                    </a:solidFill>
                  </a:tcPr>
                </a:tc>
              </a:tr>
              <a:tr h="39600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Microsoft JhengHei"/>
                        <a:buNone/>
                      </a:pPr>
                      <a:r>
                        <a:rPr b="1" lang="zh-TW" sz="1600">
                          <a:solidFill>
                            <a:schemeClr val="lt1"/>
                          </a:solidFill>
                        </a:rPr>
                        <a:t>小計</a:t>
                      </a:r>
                      <a:endParaRPr b="1" sz="1600">
                        <a:solidFill>
                          <a:schemeClr val="lt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 anchor="ctr"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 anchor="ctr"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>
                    <a:solidFill>
                      <a:srgbClr val="C5D8F1"/>
                    </a:solidFill>
                  </a:tcPr>
                </a:tc>
              </a:tr>
              <a:tr h="39600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6.差旅費</a:t>
                      </a:r>
                      <a:endParaRPr sz="1600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51150" marL="51150" anchor="ctr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51150" marL="511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51150" marL="511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Microsoft JhengHei"/>
                        <a:buNone/>
                      </a:pPr>
                      <a:r>
                        <a:rPr lang="zh-TW" sz="1600">
                          <a:solidFill>
                            <a:srgbClr val="C00000"/>
                          </a:solidFill>
                        </a:rPr>
                        <a:t>（請列出計算公式）</a:t>
                      </a:r>
                      <a:endParaRPr sz="1600"/>
                    </a:p>
                  </a:txBody>
                  <a:tcPr marT="45725" marB="45725" marR="91450" marL="91450" anchor="ctr">
                    <a:solidFill>
                      <a:srgbClr val="DAE5F1"/>
                    </a:solidFill>
                  </a:tcPr>
                </a:tc>
              </a:tr>
              <a:tr h="39600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7.市場驗證費</a:t>
                      </a:r>
                      <a:endParaRPr sz="1600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51150" marL="51150" anchor="ctr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51150" marL="511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51150" marL="511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Microsoft JhengHei"/>
                        <a:buNone/>
                      </a:pPr>
                      <a:r>
                        <a:rPr lang="zh-TW" sz="1600">
                          <a:solidFill>
                            <a:srgbClr val="C00000"/>
                          </a:solidFill>
                        </a:rPr>
                        <a:t>（請列出計算公式）</a:t>
                      </a:r>
                      <a:endParaRPr sz="1600"/>
                    </a:p>
                  </a:txBody>
                  <a:tcPr marT="45725" marB="45725" marR="91450" marL="91450" anchor="ctr">
                    <a:solidFill>
                      <a:srgbClr val="DAE5F1"/>
                    </a:solidFill>
                  </a:tcPr>
                </a:tc>
              </a:tr>
              <a:tr h="396000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合計</a:t>
                      </a:r>
                      <a:endParaRPr sz="1600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51150" marL="51150" anchor="ctr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51150" marL="51150" anchor="ctr">
                    <a:solidFill>
                      <a:srgbClr val="8CB3E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51150" marL="51150" anchor="ctr">
                    <a:solidFill>
                      <a:srgbClr val="8CB3E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>
                    <a:solidFill>
                      <a:srgbClr val="8CB3E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>
                    <a:solidFill>
                      <a:srgbClr val="8CB3E3"/>
                    </a:solidFill>
                  </a:tcPr>
                </a:tc>
              </a:tr>
              <a:tr h="396000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百分比（%）</a:t>
                      </a:r>
                      <a:endParaRPr sz="1600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51150" marL="51150" anchor="ctr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51150" marL="511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51150" marL="511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100%</a:t>
                      </a:r>
                      <a:endParaRPr sz="1600"/>
                    </a:p>
                  </a:txBody>
                  <a:tcPr marT="45725" marB="45725" marR="91450" marL="91450" anchor="ctr"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>
                    <a:solidFill>
                      <a:srgbClr val="DAE5F1"/>
                    </a:solidFill>
                  </a:tcPr>
                </a:tc>
              </a:tr>
            </a:tbl>
          </a:graphicData>
        </a:graphic>
      </p:graphicFrame>
      <p:sp>
        <p:nvSpPr>
          <p:cNvPr id="147" name="Google Shape;147;p12"/>
          <p:cNvSpPr txBox="1"/>
          <p:nvPr/>
        </p:nvSpPr>
        <p:spPr>
          <a:xfrm>
            <a:off x="10488488" y="573117"/>
            <a:ext cx="1415772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200">
                <a:solidFill>
                  <a:srgbClr val="C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（金額單位：元）</a:t>
            </a:r>
            <a:endParaRPr/>
          </a:p>
        </p:txBody>
      </p:sp>
      <p:sp>
        <p:nvSpPr>
          <p:cNvPr id="148" name="Google Shape;148;p12"/>
          <p:cNvSpPr txBox="1"/>
          <p:nvPr>
            <p:ph idx="12" type="sldNum"/>
          </p:nvPr>
        </p:nvSpPr>
        <p:spPr>
          <a:xfrm>
            <a:off x="11582400" y="6492876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"/>
          <p:cNvSpPr txBox="1"/>
          <p:nvPr>
            <p:ph type="title"/>
          </p:nvPr>
        </p:nvSpPr>
        <p:spPr>
          <a:xfrm>
            <a:off x="2063750" y="285728"/>
            <a:ext cx="8064697" cy="54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Microsoft JhengHei"/>
              <a:buNone/>
            </a:pPr>
            <a:r>
              <a:rPr lang="zh-TW"/>
              <a:t>簡報大綱</a:t>
            </a:r>
            <a:endParaRPr/>
          </a:p>
        </p:txBody>
      </p:sp>
      <p:sp>
        <p:nvSpPr>
          <p:cNvPr id="38" name="Google Shape;38;p2"/>
          <p:cNvSpPr txBox="1"/>
          <p:nvPr/>
        </p:nvSpPr>
        <p:spPr>
          <a:xfrm>
            <a:off x="1271464" y="1124744"/>
            <a:ext cx="9793088" cy="52565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壹、書面審查委員意見表</a:t>
            </a:r>
            <a:endParaRPr b="1"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貳、計畫摘要</a:t>
            </a:r>
            <a:endParaRPr b="1"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參、智慧減碳應用服務情境與模式</a:t>
            </a:r>
            <a:endParaRPr b="1"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肆、智慧應用服務</a:t>
            </a:r>
            <a:endParaRPr b="1"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伍、計畫團隊組成與分工說明</a:t>
            </a:r>
            <a:endParaRPr b="1"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陸、執行時程及預定查核點說明</a:t>
            </a:r>
            <a:endParaRPr b="1"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柒、預期效益 </a:t>
            </a:r>
            <a:endParaRPr b="1"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捌、預算說明</a:t>
            </a:r>
            <a:endParaRPr b="1"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39" name="Google Shape;39;p2"/>
          <p:cNvSpPr txBox="1"/>
          <p:nvPr>
            <p:ph idx="12" type="sldNum"/>
          </p:nvPr>
        </p:nvSpPr>
        <p:spPr>
          <a:xfrm>
            <a:off x="11582400" y="6492876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3"/>
          <p:cNvSpPr txBox="1"/>
          <p:nvPr>
            <p:ph type="title"/>
          </p:nvPr>
        </p:nvSpPr>
        <p:spPr>
          <a:xfrm>
            <a:off x="2063750" y="285728"/>
            <a:ext cx="8064697" cy="54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Microsoft JhengHei"/>
              <a:buNone/>
            </a:pPr>
            <a:r>
              <a:rPr lang="zh-TW"/>
              <a:t>壹、書面審查委員意見表</a:t>
            </a:r>
            <a:endParaRPr/>
          </a:p>
        </p:txBody>
      </p:sp>
      <p:sp>
        <p:nvSpPr>
          <p:cNvPr id="45" name="Google Shape;45;p3"/>
          <p:cNvSpPr txBox="1"/>
          <p:nvPr>
            <p:ph idx="12" type="sldNum"/>
          </p:nvPr>
        </p:nvSpPr>
        <p:spPr>
          <a:xfrm>
            <a:off x="11582400" y="6492876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graphicFrame>
        <p:nvGraphicFramePr>
          <p:cNvPr id="46" name="Google Shape;46;p3"/>
          <p:cNvGraphicFramePr/>
          <p:nvPr/>
        </p:nvGraphicFramePr>
        <p:xfrm>
          <a:off x="334962" y="100965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{5AB8043C-D5CB-435B-941D-AE835C430760}</a:tableStyleId>
              </a:tblPr>
              <a:tblGrid>
                <a:gridCol w="648475"/>
                <a:gridCol w="5076575"/>
                <a:gridCol w="5076575"/>
                <a:gridCol w="720475"/>
              </a:tblGrid>
              <a:tr h="540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項次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審查意見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提案企業回復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修正頁碼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1080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1</a:t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68575" marL="68575" anchor="ctr"/>
                </a:tc>
              </a:tr>
              <a:tr h="1080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</a:t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Microsoft JhengHei"/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68575" marL="68575" anchor="ctr"/>
                </a:tc>
              </a:tr>
              <a:tr h="1080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3</a:t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68575" marL="68575" anchor="ctr"/>
                </a:tc>
              </a:tr>
              <a:tr h="1080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4</a:t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0" marB="0" marR="68575" marL="68575" anchor="ctr"/>
                </a:tc>
              </a:tr>
            </a:tbl>
          </a:graphicData>
        </a:graphic>
      </p:graphicFrame>
      <p:sp>
        <p:nvSpPr>
          <p:cNvPr id="47" name="Google Shape;47;p3"/>
          <p:cNvSpPr txBox="1"/>
          <p:nvPr/>
        </p:nvSpPr>
        <p:spPr>
          <a:xfrm>
            <a:off x="839416" y="6269745"/>
            <a:ext cx="8056514" cy="3231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>
                <a:solidFill>
                  <a:srgbClr val="C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表格可依需求自行增列。</a:t>
            </a:r>
            <a:endParaRPr sz="1600">
              <a:solidFill>
                <a:srgbClr val="C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oogle Shape;52;p4"/>
          <p:cNvGrpSpPr/>
          <p:nvPr/>
        </p:nvGrpSpPr>
        <p:grpSpPr>
          <a:xfrm>
            <a:off x="114633" y="900293"/>
            <a:ext cx="6300000" cy="5845317"/>
            <a:chOff x="176798" y="900293"/>
            <a:chExt cx="6300000" cy="5845317"/>
          </a:xfrm>
        </p:grpSpPr>
        <p:sp>
          <p:nvSpPr>
            <p:cNvPr id="53" name="Google Shape;53;p4"/>
            <p:cNvSpPr/>
            <p:nvPr/>
          </p:nvSpPr>
          <p:spPr>
            <a:xfrm>
              <a:off x="176798" y="4437112"/>
              <a:ext cx="6300000" cy="2308498"/>
            </a:xfrm>
            <a:prstGeom prst="rect">
              <a:avLst/>
            </a:prstGeom>
            <a:solidFill>
              <a:srgbClr val="FDE9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54" name="Google Shape;54;p4"/>
            <p:cNvSpPr/>
            <p:nvPr/>
          </p:nvSpPr>
          <p:spPr>
            <a:xfrm>
              <a:off x="176798" y="1267274"/>
              <a:ext cx="6300000" cy="2807999"/>
            </a:xfrm>
            <a:prstGeom prst="rect">
              <a:avLst/>
            </a:prstGeom>
            <a:solidFill>
              <a:srgbClr val="FDE9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55" name="Google Shape;55;p4"/>
            <p:cNvSpPr txBox="1"/>
            <p:nvPr/>
          </p:nvSpPr>
          <p:spPr>
            <a:xfrm>
              <a:off x="176798" y="900293"/>
              <a:ext cx="6300000" cy="360000"/>
            </a:xfrm>
            <a:prstGeom prst="rect">
              <a:avLst/>
            </a:prstGeom>
            <a:solidFill>
              <a:srgbClr val="8CB3E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111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zh-TW" sz="1800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推動智慧減碳緣由/面臨問題</a:t>
              </a:r>
              <a:endParaRPr b="1" sz="18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56" name="Google Shape;56;p4"/>
            <p:cNvSpPr txBox="1"/>
            <p:nvPr/>
          </p:nvSpPr>
          <p:spPr>
            <a:xfrm>
              <a:off x="176798" y="4079987"/>
              <a:ext cx="6300000" cy="369332"/>
            </a:xfrm>
            <a:prstGeom prst="rect">
              <a:avLst/>
            </a:prstGeom>
            <a:solidFill>
              <a:srgbClr val="8CB3E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zh-TW" sz="1800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合作單位及合作內容說明</a:t>
              </a:r>
              <a:endParaRPr b="1" sz="18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</p:grpSp>
      <p:sp>
        <p:nvSpPr>
          <p:cNvPr id="57" name="Google Shape;57;p4"/>
          <p:cNvSpPr/>
          <p:nvPr/>
        </p:nvSpPr>
        <p:spPr>
          <a:xfrm>
            <a:off x="6497368" y="4449319"/>
            <a:ext cx="5580000" cy="2308498"/>
          </a:xfrm>
          <a:prstGeom prst="rect">
            <a:avLst/>
          </a:prstGeom>
          <a:solidFill>
            <a:srgbClr val="FDE9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58" name="Google Shape;58;p4"/>
          <p:cNvSpPr txBox="1"/>
          <p:nvPr/>
        </p:nvSpPr>
        <p:spPr>
          <a:xfrm>
            <a:off x="6497368" y="4079987"/>
            <a:ext cx="5580000" cy="369332"/>
          </a:xfrm>
          <a:prstGeom prst="rect">
            <a:avLst/>
          </a:prstGeom>
          <a:solidFill>
            <a:srgbClr val="8CB3E3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8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工作項目說明</a:t>
            </a:r>
            <a:endParaRPr b="1" sz="18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graphicFrame>
        <p:nvGraphicFramePr>
          <p:cNvPr id="59" name="Google Shape;59;p4"/>
          <p:cNvGraphicFramePr/>
          <p:nvPr/>
        </p:nvGraphicFramePr>
        <p:xfrm>
          <a:off x="6492664" y="1267273"/>
          <a:ext cx="3000000" cy="3000000"/>
        </p:xfrm>
        <a:graphic>
          <a:graphicData uri="http://schemas.openxmlformats.org/drawingml/2006/table">
            <a:tbl>
              <a:tblPr firstCol="1">
                <a:noFill/>
                <a:tableStyleId>{5AB8043C-D5CB-435B-941D-AE835C430760}</a:tableStyleId>
              </a:tblPr>
              <a:tblGrid>
                <a:gridCol w="2753925"/>
                <a:gridCol w="2826075"/>
              </a:tblGrid>
              <a:tr h="468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Microsoft JhengHei"/>
                        <a:buNone/>
                      </a:pPr>
                      <a:r>
                        <a:rPr b="1" i="0" lang="zh-TW" sz="1800" u="none" cap="none" strike="noStrik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產業別</a:t>
                      </a:r>
                      <a:endParaRPr b="1" i="0" sz="1800" u="none" cap="none" strike="noStrik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rgbClr val="C0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>
                    <a:solidFill>
                      <a:srgbClr val="FDE9D8"/>
                    </a:solidFill>
                  </a:tcPr>
                </a:tc>
              </a:tr>
              <a:tr h="936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Microsoft JhengHei"/>
                        <a:buNone/>
                      </a:pPr>
                      <a:r>
                        <a:rPr b="1" i="0" lang="zh-TW" sz="1800" u="none" cap="none" strike="noStrik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資本額 / 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Microsoft JhengHei"/>
                        <a:buNone/>
                      </a:pPr>
                      <a:r>
                        <a:rPr b="1" i="0" lang="zh-TW" sz="1800" u="none" cap="none" strike="noStrik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112下半年營業額</a:t>
                      </a:r>
                      <a:endParaRPr b="1" i="0" sz="1800" u="none" cap="none" strike="noStrik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Microsoft JhengHei"/>
                        <a:buNone/>
                      </a:pPr>
                      <a:r>
                        <a:rPr lang="zh-TW" sz="1600">
                          <a:solidFill>
                            <a:srgbClr val="C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                    　元 （資本額）/                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Microsoft JhengHei"/>
                        <a:buNone/>
                      </a:pPr>
                      <a:r>
                        <a:rPr lang="zh-TW" sz="1600">
                          <a:solidFill>
                            <a:srgbClr val="C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                    　元（112下半年</a:t>
                      </a:r>
                      <a:endParaRPr sz="1600">
                        <a:solidFill>
                          <a:srgbClr val="C0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Microsoft JhengHei"/>
                        <a:buNone/>
                      </a:pPr>
                      <a:r>
                        <a:rPr lang="zh-TW" sz="1600">
                          <a:solidFill>
                            <a:srgbClr val="C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                              度營業額） </a:t>
                      </a:r>
                      <a:endParaRPr sz="1600">
                        <a:solidFill>
                          <a:srgbClr val="C0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>
                    <a:solidFill>
                      <a:srgbClr val="FDE9D8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Microsoft JhengHei"/>
                        <a:buNone/>
                      </a:pPr>
                      <a:r>
                        <a:rPr b="1" i="0" lang="zh-TW" sz="1800" u="none" cap="none" strike="noStrik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所在縣市及區域</a:t>
                      </a:r>
                      <a:endParaRPr b="1" i="0" sz="1800" u="none" cap="none" strike="noStrik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Microsoft JhengHei"/>
                        <a:buNone/>
                      </a:pPr>
                      <a:r>
                        <a:t/>
                      </a:r>
                      <a:endParaRPr sz="1600">
                        <a:solidFill>
                          <a:srgbClr val="C0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>
                    <a:solidFill>
                      <a:srgbClr val="FDE9D8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Microsoft JhengHei"/>
                        <a:buNone/>
                      </a:pPr>
                      <a:r>
                        <a:rPr b="1" i="0" lang="zh-TW" sz="1800" u="none" cap="none" strike="noStrik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員工人數</a:t>
                      </a:r>
                      <a:endParaRPr b="1" i="0" sz="1800" u="none" cap="none" strike="noStrik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Microsoft JhengHei"/>
                        <a:buNone/>
                      </a:pPr>
                      <a:r>
                        <a:rPr lang="zh-TW" sz="1600">
                          <a:solidFill>
                            <a:srgbClr val="C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                </a:t>
                      </a:r>
                      <a:endParaRPr sz="1600">
                        <a:solidFill>
                          <a:srgbClr val="C0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>
                    <a:solidFill>
                      <a:srgbClr val="FDE9D8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Microsoft JhengHei"/>
                        <a:buNone/>
                      </a:pPr>
                      <a:r>
                        <a:rPr b="1" i="0" lang="zh-TW" sz="1800" u="none" cap="none" strike="noStrik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提案補助款/執行自籌款</a:t>
                      </a:r>
                      <a:endParaRPr b="1" i="0" sz="1800" u="none" cap="none" strike="noStrik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600"/>
                        <a:buFont typeface="Microsoft JhengHei"/>
                        <a:buNone/>
                      </a:pPr>
                      <a:r>
                        <a:rPr lang="zh-TW" sz="1600">
                          <a:solidFill>
                            <a:srgbClr val="C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                　元/               　元</a:t>
                      </a:r>
                      <a:endParaRPr sz="1600">
                        <a:solidFill>
                          <a:srgbClr val="C0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>
                    <a:solidFill>
                      <a:srgbClr val="FDE9D8"/>
                    </a:solidFill>
                  </a:tcPr>
                </a:tc>
              </a:tr>
            </a:tbl>
          </a:graphicData>
        </a:graphic>
      </p:graphicFrame>
      <p:sp>
        <p:nvSpPr>
          <p:cNvPr id="60" name="Google Shape;60;p4"/>
          <p:cNvSpPr txBox="1"/>
          <p:nvPr/>
        </p:nvSpPr>
        <p:spPr>
          <a:xfrm>
            <a:off x="633835" y="1944942"/>
            <a:ext cx="5400000" cy="6309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>
                <a:solidFill>
                  <a:srgbClr val="C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100字內，請以條列式分述。</a:t>
            </a:r>
            <a:endParaRPr sz="1600">
              <a:solidFill>
                <a:srgbClr val="C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ctr">
              <a:lnSpc>
                <a:spcPct val="1125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FF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61" name="Google Shape;61;p4"/>
          <p:cNvSpPr txBox="1"/>
          <p:nvPr/>
        </p:nvSpPr>
        <p:spPr>
          <a:xfrm>
            <a:off x="6497368" y="900293"/>
            <a:ext cx="5580000" cy="360000"/>
          </a:xfrm>
          <a:prstGeom prst="rect">
            <a:avLst/>
          </a:prstGeom>
          <a:solidFill>
            <a:srgbClr val="8CB3E3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8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基本資料</a:t>
            </a:r>
            <a:endParaRPr b="1" sz="18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62" name="Google Shape;62;p4"/>
          <p:cNvSpPr txBox="1"/>
          <p:nvPr/>
        </p:nvSpPr>
        <p:spPr>
          <a:xfrm>
            <a:off x="6620319" y="4691634"/>
            <a:ext cx="5236719" cy="9387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icrosoft JhengHei"/>
              <a:buAutoNum type="arabicPeriod"/>
            </a:pPr>
            <a:r>
              <a:rPr lang="zh-TW" sz="16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導入______項智慧減碳應用服務。 </a:t>
            </a:r>
            <a:endParaRPr/>
          </a:p>
          <a:p>
            <a:pPr indent="-342900" lvl="0" marL="342900" marR="0" rtl="0" algn="l">
              <a:lnSpc>
                <a:spcPct val="1125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icrosoft JhengHei"/>
              <a:buAutoNum type="arabicPeriod"/>
            </a:pPr>
            <a:r>
              <a:rPr lang="zh-TW" sz="16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帶動______人次使用者或消費者體驗應用服務。</a:t>
            </a:r>
            <a:endParaRPr sz="16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-342900" lvl="0" marL="342900" marR="0" rtl="0" algn="l">
              <a:lnSpc>
                <a:spcPct val="1125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icrosoft JhengHei"/>
              <a:buAutoNum type="arabicPeriod"/>
            </a:pPr>
            <a:r>
              <a:rPr lang="zh-TW" sz="16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降低______ 噸碳排放量。</a:t>
            </a:r>
            <a:endParaRPr/>
          </a:p>
        </p:txBody>
      </p:sp>
      <p:sp>
        <p:nvSpPr>
          <p:cNvPr id="63" name="Google Shape;63;p4"/>
          <p:cNvSpPr txBox="1"/>
          <p:nvPr/>
        </p:nvSpPr>
        <p:spPr>
          <a:xfrm>
            <a:off x="6965470" y="6422445"/>
            <a:ext cx="4634387" cy="3231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>
                <a:solidFill>
                  <a:srgbClr val="C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如有新增工作項目可自行增列。</a:t>
            </a:r>
            <a:endParaRPr sz="1600">
              <a:solidFill>
                <a:srgbClr val="C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64" name="Google Shape;64;p4"/>
          <p:cNvSpPr txBox="1"/>
          <p:nvPr/>
        </p:nvSpPr>
        <p:spPr>
          <a:xfrm>
            <a:off x="633835" y="5310274"/>
            <a:ext cx="5400000" cy="6309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>
                <a:solidFill>
                  <a:srgbClr val="C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包含服務方案合作單位、顧問合作單位或其他合作單位。</a:t>
            </a:r>
            <a:endParaRPr sz="1600">
              <a:solidFill>
                <a:srgbClr val="C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ctr">
              <a:lnSpc>
                <a:spcPct val="1125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FF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65" name="Google Shape;65;p4"/>
          <p:cNvSpPr txBox="1"/>
          <p:nvPr>
            <p:ph type="title"/>
          </p:nvPr>
        </p:nvSpPr>
        <p:spPr>
          <a:xfrm>
            <a:off x="2063750" y="285728"/>
            <a:ext cx="8064697" cy="54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Microsoft JhengHei"/>
              <a:buNone/>
            </a:pPr>
            <a:r>
              <a:rPr lang="zh-TW"/>
              <a:t>貳、計畫摘要</a:t>
            </a:r>
            <a:endParaRPr/>
          </a:p>
        </p:txBody>
      </p:sp>
      <p:sp>
        <p:nvSpPr>
          <p:cNvPr id="66" name="Google Shape;66;p4"/>
          <p:cNvSpPr txBox="1"/>
          <p:nvPr>
            <p:ph idx="12" type="sldNum"/>
          </p:nvPr>
        </p:nvSpPr>
        <p:spPr>
          <a:xfrm>
            <a:off x="11582400" y="6492876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5"/>
          <p:cNvSpPr txBox="1"/>
          <p:nvPr>
            <p:ph type="title"/>
          </p:nvPr>
        </p:nvSpPr>
        <p:spPr>
          <a:xfrm>
            <a:off x="2063750" y="285728"/>
            <a:ext cx="8064697" cy="54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Microsoft JhengHei"/>
              <a:buNone/>
            </a:pPr>
            <a:r>
              <a:rPr lang="zh-TW"/>
              <a:t>參、智慧減碳應用服務情境與模式</a:t>
            </a:r>
            <a:endParaRPr/>
          </a:p>
        </p:txBody>
      </p:sp>
      <p:sp>
        <p:nvSpPr>
          <p:cNvPr id="72" name="Google Shape;72;p5"/>
          <p:cNvSpPr/>
          <p:nvPr/>
        </p:nvSpPr>
        <p:spPr>
          <a:xfrm>
            <a:off x="1487488" y="5373216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73" name="Google Shape;73;p5"/>
          <p:cNvSpPr txBox="1"/>
          <p:nvPr/>
        </p:nvSpPr>
        <p:spPr>
          <a:xfrm rot="5400000">
            <a:off x="-88671" y="1607724"/>
            <a:ext cx="151216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800">
                <a:solidFill>
                  <a:srgbClr val="C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計畫導入前</a:t>
            </a:r>
            <a:endParaRPr/>
          </a:p>
        </p:txBody>
      </p:sp>
      <p:sp>
        <p:nvSpPr>
          <p:cNvPr id="74" name="Google Shape;74;p5"/>
          <p:cNvSpPr/>
          <p:nvPr/>
        </p:nvSpPr>
        <p:spPr>
          <a:xfrm>
            <a:off x="343378" y="908720"/>
            <a:ext cx="648072" cy="1728192"/>
          </a:xfrm>
          <a:prstGeom prst="roundRect">
            <a:avLst>
              <a:gd fmla="val 16667" name="adj"/>
            </a:avLst>
          </a:prstGeom>
          <a:noFill/>
          <a:ln cap="flat" cmpd="sng" w="25400">
            <a:solidFill>
              <a:srgbClr val="E5B8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grpSp>
        <p:nvGrpSpPr>
          <p:cNvPr id="75" name="Google Shape;75;p5"/>
          <p:cNvGrpSpPr/>
          <p:nvPr/>
        </p:nvGrpSpPr>
        <p:grpSpPr>
          <a:xfrm>
            <a:off x="335827" y="3726734"/>
            <a:ext cx="648072" cy="1728192"/>
            <a:chOff x="399817" y="3606308"/>
            <a:chExt cx="648072" cy="1728192"/>
          </a:xfrm>
        </p:grpSpPr>
        <p:sp>
          <p:nvSpPr>
            <p:cNvPr id="76" name="Google Shape;76;p5"/>
            <p:cNvSpPr/>
            <p:nvPr/>
          </p:nvSpPr>
          <p:spPr>
            <a:xfrm>
              <a:off x="399817" y="3606308"/>
              <a:ext cx="648072" cy="1728192"/>
            </a:xfrm>
            <a:prstGeom prst="roundRect">
              <a:avLst>
                <a:gd fmla="val 16667" name="adj"/>
              </a:avLst>
            </a:prstGeom>
            <a:noFill/>
            <a:ln cap="flat" cmpd="sng" w="25400">
              <a:solidFill>
                <a:srgbClr val="E5B8B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77" name="Google Shape;77;p5"/>
            <p:cNvSpPr txBox="1"/>
            <p:nvPr/>
          </p:nvSpPr>
          <p:spPr>
            <a:xfrm rot="5400000">
              <a:off x="-24680" y="4347584"/>
              <a:ext cx="1512168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zh-TW" sz="1800">
                  <a:solidFill>
                    <a:srgbClr val="C0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計畫導入後</a:t>
              </a:r>
              <a:endParaRPr/>
            </a:p>
          </p:txBody>
        </p:sp>
      </p:grpSp>
      <p:sp>
        <p:nvSpPr>
          <p:cNvPr id="78" name="Google Shape;78;p5"/>
          <p:cNvSpPr/>
          <p:nvPr/>
        </p:nvSpPr>
        <p:spPr>
          <a:xfrm>
            <a:off x="1271464" y="908720"/>
            <a:ext cx="10585176" cy="2700000"/>
          </a:xfrm>
          <a:prstGeom prst="roundRect">
            <a:avLst>
              <a:gd fmla="val 16667" name="adj"/>
            </a:avLst>
          </a:prstGeom>
          <a:noFill/>
          <a:ln cap="flat" cmpd="sng" w="25400">
            <a:solidFill>
              <a:srgbClr val="F2DAD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79" name="Google Shape;79;p5"/>
          <p:cNvSpPr/>
          <p:nvPr/>
        </p:nvSpPr>
        <p:spPr>
          <a:xfrm>
            <a:off x="1238721" y="3726734"/>
            <a:ext cx="10585175" cy="2700000"/>
          </a:xfrm>
          <a:prstGeom prst="roundRect">
            <a:avLst>
              <a:gd fmla="val 16667" name="adj"/>
            </a:avLst>
          </a:prstGeom>
          <a:noFill/>
          <a:ln cap="flat" cmpd="sng" w="25400">
            <a:solidFill>
              <a:srgbClr val="F2DAD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80" name="Google Shape;80;p5"/>
          <p:cNvSpPr/>
          <p:nvPr/>
        </p:nvSpPr>
        <p:spPr>
          <a:xfrm>
            <a:off x="1465040" y="1082842"/>
            <a:ext cx="992681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C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請以圖示輔以精簡文字表達，並標示</a:t>
            </a:r>
            <a:r>
              <a:rPr b="1" lang="zh-TW" sz="1800">
                <a:solidFill>
                  <a:srgbClr val="0000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原服務</a:t>
            </a:r>
            <a:r>
              <a:rPr lang="zh-TW" sz="1800">
                <a:solidFill>
                  <a:srgbClr val="C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參與對象（如核心企業、夥伴企業及終端消費者）</a:t>
            </a:r>
            <a:endParaRPr/>
          </a:p>
        </p:txBody>
      </p:sp>
      <p:sp>
        <p:nvSpPr>
          <p:cNvPr id="81" name="Google Shape;81;p5"/>
          <p:cNvSpPr/>
          <p:nvPr/>
        </p:nvSpPr>
        <p:spPr>
          <a:xfrm>
            <a:off x="1465039" y="3855611"/>
            <a:ext cx="1022638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rgbClr val="C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請以圖示輔以精簡文字表達，並標示</a:t>
            </a:r>
            <a:r>
              <a:rPr b="1" lang="zh-TW" sz="1800">
                <a:solidFill>
                  <a:srgbClr val="0000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新服務</a:t>
            </a:r>
            <a:r>
              <a:rPr lang="zh-TW" sz="1800">
                <a:solidFill>
                  <a:srgbClr val="C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參與對象（如核心企業、夥伴企業及終端消費者）</a:t>
            </a:r>
            <a:endParaRPr/>
          </a:p>
        </p:txBody>
      </p:sp>
      <p:sp>
        <p:nvSpPr>
          <p:cNvPr id="82" name="Google Shape;82;p5"/>
          <p:cNvSpPr txBox="1"/>
          <p:nvPr>
            <p:ph idx="12" type="sldNum"/>
          </p:nvPr>
        </p:nvSpPr>
        <p:spPr>
          <a:xfrm>
            <a:off x="11582400" y="6492876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6"/>
          <p:cNvSpPr txBox="1"/>
          <p:nvPr>
            <p:ph type="title"/>
          </p:nvPr>
        </p:nvSpPr>
        <p:spPr>
          <a:xfrm>
            <a:off x="2063750" y="285728"/>
            <a:ext cx="8064697" cy="54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Microsoft JhengHei"/>
              <a:buNone/>
            </a:pPr>
            <a:r>
              <a:rPr lang="zh-TW"/>
              <a:t>肆、智慧應用服務說明</a:t>
            </a:r>
            <a:endParaRPr/>
          </a:p>
        </p:txBody>
      </p:sp>
      <p:sp>
        <p:nvSpPr>
          <p:cNvPr id="88" name="Google Shape;88;p6"/>
          <p:cNvSpPr txBox="1"/>
          <p:nvPr/>
        </p:nvSpPr>
        <p:spPr>
          <a:xfrm>
            <a:off x="1956000" y="0"/>
            <a:ext cx="3528392" cy="432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icrosoft JhengHei"/>
              <a:buNone/>
            </a:pPr>
            <a:r>
              <a:t/>
            </a:r>
            <a:endParaRPr b="1" sz="1200">
              <a:solidFill>
                <a:srgbClr val="7F7F7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graphicFrame>
        <p:nvGraphicFramePr>
          <p:cNvPr id="89" name="Google Shape;89;p6"/>
          <p:cNvGraphicFramePr/>
          <p:nvPr/>
        </p:nvGraphicFramePr>
        <p:xfrm>
          <a:off x="340242" y="100965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{5AB8043C-D5CB-435B-941D-AE835C430760}</a:tableStyleId>
              </a:tblPr>
              <a:tblGrid>
                <a:gridCol w="2878775"/>
                <a:gridCol w="2878775"/>
                <a:gridCol w="2878775"/>
                <a:gridCol w="2878775"/>
              </a:tblGrid>
              <a:tr h="540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智慧應用服務項目名稱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功能說明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預計應用減碳項目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執行方式(自建/委外)</a:t>
                      </a:r>
                      <a:endParaRPr sz="1800"/>
                    </a:p>
                  </a:txBody>
                  <a:tcPr marT="45725" marB="45725" marR="91450" marL="91450" anchor="ctr"/>
                </a:tc>
              </a:tr>
              <a:tr h="108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>
                          <a:solidFill>
                            <a:srgbClr val="C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請對應前頁智慧減碳應用服務模式</a:t>
                      </a:r>
                      <a:endParaRPr sz="1600">
                        <a:solidFill>
                          <a:srgbClr val="C0000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108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90" name="Google Shape;90;p6"/>
          <p:cNvSpPr txBox="1"/>
          <p:nvPr/>
        </p:nvSpPr>
        <p:spPr>
          <a:xfrm>
            <a:off x="839416" y="6269745"/>
            <a:ext cx="8056514" cy="3231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>
                <a:solidFill>
                  <a:srgbClr val="C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表格可依需求自行增列。</a:t>
            </a:r>
            <a:endParaRPr sz="1600">
              <a:solidFill>
                <a:srgbClr val="C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91" name="Google Shape;91;p6"/>
          <p:cNvSpPr txBox="1"/>
          <p:nvPr>
            <p:ph idx="12" type="sldNum"/>
          </p:nvPr>
        </p:nvSpPr>
        <p:spPr>
          <a:xfrm>
            <a:off x="11582400" y="6492876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7"/>
          <p:cNvSpPr txBox="1"/>
          <p:nvPr>
            <p:ph type="title"/>
          </p:nvPr>
        </p:nvSpPr>
        <p:spPr>
          <a:xfrm>
            <a:off x="2063750" y="285728"/>
            <a:ext cx="8064697" cy="54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Microsoft JhengHei"/>
              <a:buNone/>
            </a:pPr>
            <a:r>
              <a:rPr lang="zh-TW"/>
              <a:t>伍、計畫團隊組成與分工說明</a:t>
            </a:r>
            <a:endParaRPr/>
          </a:p>
        </p:txBody>
      </p:sp>
      <p:sp>
        <p:nvSpPr>
          <p:cNvPr id="97" name="Google Shape;97;p7"/>
          <p:cNvSpPr txBox="1"/>
          <p:nvPr>
            <p:ph idx="12" type="sldNum"/>
          </p:nvPr>
        </p:nvSpPr>
        <p:spPr>
          <a:xfrm>
            <a:off x="11582400" y="6492876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98" name="Google Shape;98;p7"/>
          <p:cNvSpPr txBox="1"/>
          <p:nvPr/>
        </p:nvSpPr>
        <p:spPr>
          <a:xfrm>
            <a:off x="839416" y="6198977"/>
            <a:ext cx="8056514" cy="3231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>
                <a:solidFill>
                  <a:srgbClr val="C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請清楚列明架構，如有委外合作項目請說明合作單位及分工 。</a:t>
            </a:r>
            <a:endParaRPr sz="1600">
              <a:solidFill>
                <a:srgbClr val="C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8"/>
          <p:cNvSpPr txBox="1"/>
          <p:nvPr>
            <p:ph type="title"/>
          </p:nvPr>
        </p:nvSpPr>
        <p:spPr>
          <a:xfrm>
            <a:off x="2063750" y="285728"/>
            <a:ext cx="8064697" cy="54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Microsoft JhengHei"/>
              <a:buNone/>
            </a:pPr>
            <a:r>
              <a:rPr lang="zh-TW"/>
              <a:t>陸、執行時程及預定查核點說明 </a:t>
            </a:r>
            <a:r>
              <a:rPr i="1" lang="zh-TW"/>
              <a:t>1/2</a:t>
            </a:r>
            <a:endParaRPr/>
          </a:p>
        </p:txBody>
      </p:sp>
      <p:sp>
        <p:nvSpPr>
          <p:cNvPr id="104" name="Google Shape;104;p8"/>
          <p:cNvSpPr txBox="1"/>
          <p:nvPr/>
        </p:nvSpPr>
        <p:spPr>
          <a:xfrm>
            <a:off x="1956000" y="0"/>
            <a:ext cx="3528392" cy="432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icrosoft JhengHei"/>
              <a:buNone/>
            </a:pPr>
            <a:r>
              <a:t/>
            </a:r>
            <a:endParaRPr b="1" sz="1200">
              <a:solidFill>
                <a:srgbClr val="7F7F7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05" name="Google Shape;105;p8"/>
          <p:cNvSpPr txBox="1"/>
          <p:nvPr/>
        </p:nvSpPr>
        <p:spPr>
          <a:xfrm>
            <a:off x="340832" y="1017603"/>
            <a:ext cx="6270387" cy="3231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6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一、執行時程 ：</a:t>
            </a:r>
            <a:endParaRPr b="1" sz="16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graphicFrame>
        <p:nvGraphicFramePr>
          <p:cNvPr id="106" name="Google Shape;106;p8"/>
          <p:cNvGraphicFramePr/>
          <p:nvPr/>
        </p:nvGraphicFramePr>
        <p:xfrm>
          <a:off x="335360" y="1449080"/>
          <a:ext cx="3000000" cy="3000000"/>
        </p:xfrm>
        <a:graphic>
          <a:graphicData uri="http://schemas.openxmlformats.org/drawingml/2006/table">
            <a:tbl>
              <a:tblPr firstCol="1" firstRow="1">
                <a:noFill/>
                <a:tableStyleId>{5AB8043C-D5CB-435B-941D-AE835C430760}</a:tableStyleId>
              </a:tblPr>
              <a:tblGrid>
                <a:gridCol w="4593600"/>
                <a:gridCol w="989725"/>
                <a:gridCol w="989725"/>
                <a:gridCol w="989725"/>
                <a:gridCol w="989725"/>
                <a:gridCol w="989725"/>
                <a:gridCol w="989725"/>
                <a:gridCol w="989725"/>
              </a:tblGrid>
              <a:tr h="540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執行年度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  <a:tc gridSpan="4">
                  <a:txBody>
                    <a:bodyPr/>
                    <a:lstStyle/>
                    <a:p>
                      <a:pPr indent="0" lvl="0" marL="66040" marR="0" rtl="0" algn="ctr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○○○年度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  <a:tc hMerge="1"/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66040" marR="0" rtl="0" algn="ctr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○○○年度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  <a:tc hMerge="1"/>
                <a:tc hMerge="1"/>
              </a:tr>
              <a:tr h="540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工作項目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○月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○月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○月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○月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○月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○月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○月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</a:tr>
              <a:tr h="54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（一）智慧應用服務X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 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 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 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 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 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 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 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</a:tr>
              <a:tr h="540000">
                <a:tc>
                  <a:txBody>
                    <a:bodyPr/>
                    <a:lstStyle/>
                    <a:p>
                      <a:pPr indent="0" lvl="0" marL="81915" marR="0" rtl="0" algn="l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1.服務次工作項目X1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 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▲A1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 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 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 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 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</a:tr>
              <a:tr h="540000">
                <a:tc>
                  <a:txBody>
                    <a:bodyPr/>
                    <a:lstStyle/>
                    <a:p>
                      <a:pPr indent="0" lvl="0" marL="81915" marR="0" rtl="0" algn="l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2.服務次工作項目X2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 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 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 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▲A2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 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 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775" marL="17775" anchor="ctr"/>
                </a:tc>
              </a:tr>
            </a:tbl>
          </a:graphicData>
        </a:graphic>
      </p:graphicFrame>
      <p:cxnSp>
        <p:nvCxnSpPr>
          <p:cNvPr id="107" name="Google Shape;107;p8"/>
          <p:cNvCxnSpPr/>
          <p:nvPr/>
        </p:nvCxnSpPr>
        <p:spPr>
          <a:xfrm>
            <a:off x="4905022" y="3501008"/>
            <a:ext cx="2487122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8" name="Google Shape;108;p8"/>
          <p:cNvCxnSpPr/>
          <p:nvPr/>
        </p:nvCxnSpPr>
        <p:spPr>
          <a:xfrm>
            <a:off x="4905022" y="4077072"/>
            <a:ext cx="4359330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9" name="Google Shape;109;p8"/>
          <p:cNvSpPr txBox="1"/>
          <p:nvPr/>
        </p:nvSpPr>
        <p:spPr>
          <a:xfrm>
            <a:off x="839416" y="6269745"/>
            <a:ext cx="8056514" cy="3231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>
                <a:solidFill>
                  <a:srgbClr val="C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表格可依需求自行增列。</a:t>
            </a:r>
            <a:endParaRPr sz="1600">
              <a:solidFill>
                <a:srgbClr val="C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10" name="Google Shape;110;p8"/>
          <p:cNvSpPr txBox="1"/>
          <p:nvPr>
            <p:ph idx="12" type="sldNum"/>
          </p:nvPr>
        </p:nvSpPr>
        <p:spPr>
          <a:xfrm>
            <a:off x="11582400" y="6492876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9"/>
          <p:cNvSpPr txBox="1"/>
          <p:nvPr>
            <p:ph type="title"/>
          </p:nvPr>
        </p:nvSpPr>
        <p:spPr>
          <a:xfrm>
            <a:off x="2063750" y="285728"/>
            <a:ext cx="8064697" cy="54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Microsoft JhengHei"/>
              <a:buNone/>
            </a:pPr>
            <a:r>
              <a:rPr lang="zh-TW"/>
              <a:t>陸、執行時程及預定查核點說明 </a:t>
            </a:r>
            <a:r>
              <a:rPr i="1" lang="zh-TW"/>
              <a:t>2/2</a:t>
            </a:r>
            <a:endParaRPr/>
          </a:p>
        </p:txBody>
      </p:sp>
      <p:sp>
        <p:nvSpPr>
          <p:cNvPr id="116" name="Google Shape;116;p9"/>
          <p:cNvSpPr txBox="1"/>
          <p:nvPr/>
        </p:nvSpPr>
        <p:spPr>
          <a:xfrm>
            <a:off x="1956000" y="0"/>
            <a:ext cx="3528392" cy="432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icrosoft JhengHei"/>
              <a:buNone/>
            </a:pPr>
            <a:r>
              <a:t/>
            </a:r>
            <a:endParaRPr b="1" sz="1200">
              <a:solidFill>
                <a:srgbClr val="7F7F7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17" name="Google Shape;117;p9"/>
          <p:cNvSpPr txBox="1"/>
          <p:nvPr/>
        </p:nvSpPr>
        <p:spPr>
          <a:xfrm>
            <a:off x="340832" y="1017603"/>
            <a:ext cx="6270387" cy="3231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6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二、預定查核點說明 ：</a:t>
            </a:r>
            <a:endParaRPr b="1" sz="16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graphicFrame>
        <p:nvGraphicFramePr>
          <p:cNvPr id="118" name="Google Shape;118;p9"/>
          <p:cNvGraphicFramePr/>
          <p:nvPr/>
        </p:nvGraphicFramePr>
        <p:xfrm>
          <a:off x="330200" y="1453126"/>
          <a:ext cx="3000000" cy="3000000"/>
        </p:xfrm>
        <a:graphic>
          <a:graphicData uri="http://schemas.openxmlformats.org/drawingml/2006/table">
            <a:tbl>
              <a:tblPr firstCol="1" firstRow="1">
                <a:noFill/>
                <a:tableStyleId>{5AB8043C-D5CB-435B-941D-AE835C430760}</a:tableStyleId>
              </a:tblPr>
              <a:tblGrid>
                <a:gridCol w="586075"/>
                <a:gridCol w="1222000"/>
                <a:gridCol w="872850"/>
                <a:gridCol w="4422950"/>
                <a:gridCol w="4422950"/>
              </a:tblGrid>
              <a:tr h="540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編號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500" marL="175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完成日期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500" marL="175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比重%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500" marL="175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查核內容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500" marL="175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查核資料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500" marL="17500" anchor="ctr"/>
                </a:tc>
              </a:tr>
              <a:tr h="540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A1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500" marL="175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年  月  日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500" marL="175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 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500" marL="175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00">
                          <a:highlight>
                            <a:srgbClr val="D3D3D3"/>
                          </a:highlight>
                        </a:rPr>
                        <a:t>（例：系統測試完成、系統上線使用、系統驗收等）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500" marL="175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00">
                          <a:highlight>
                            <a:srgbClr val="D3D3D3"/>
                          </a:highlight>
                        </a:rPr>
                        <a:t>（例：系統驗收單、系統截圖等）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500" marL="17500" anchor="ctr"/>
                </a:tc>
              </a:tr>
              <a:tr h="540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A2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500" marL="175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年  月  日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500" marL="175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 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500" marL="175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 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500" marL="175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 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500" marL="17500" anchor="ctr"/>
                </a:tc>
              </a:tr>
              <a:tr h="540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…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500" marL="175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年  月  日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500" marL="175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 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500" marL="175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 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500" marL="175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857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/>
                        <a:t> 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17500" marL="17500" anchor="ctr"/>
                </a:tc>
              </a:tr>
            </a:tbl>
          </a:graphicData>
        </a:graphic>
      </p:graphicFrame>
      <p:sp>
        <p:nvSpPr>
          <p:cNvPr id="119" name="Google Shape;119;p9"/>
          <p:cNvSpPr txBox="1"/>
          <p:nvPr/>
        </p:nvSpPr>
        <p:spPr>
          <a:xfrm>
            <a:off x="839416" y="6269745"/>
            <a:ext cx="8056514" cy="3231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>
                <a:solidFill>
                  <a:srgbClr val="C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表格可依需求自行增列。</a:t>
            </a:r>
            <a:endParaRPr sz="1600">
              <a:solidFill>
                <a:srgbClr val="C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20" name="Google Shape;120;p9"/>
          <p:cNvSpPr txBox="1"/>
          <p:nvPr>
            <p:ph idx="12" type="sldNum"/>
          </p:nvPr>
        </p:nvSpPr>
        <p:spPr>
          <a:xfrm>
            <a:off x="11582400" y="6492876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2015-09-17T07:10:17Z</dcterms:created>
  <dc:creator>Celeste Yeh</dc:creator>
</cp:coreProperties>
</file>